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80" r:id="rId5"/>
  </p:sldMasterIdLst>
  <p:notesMasterIdLst>
    <p:notesMasterId r:id="rId24"/>
  </p:notesMasterIdLst>
  <p:handoutMasterIdLst>
    <p:handoutMasterId r:id="rId25"/>
  </p:handoutMasterIdLst>
  <p:sldIdLst>
    <p:sldId id="2049" r:id="rId6"/>
    <p:sldId id="2071" r:id="rId7"/>
    <p:sldId id="1822" r:id="rId8"/>
    <p:sldId id="1823" r:id="rId9"/>
    <p:sldId id="2145707749" r:id="rId10"/>
    <p:sldId id="2056" r:id="rId11"/>
    <p:sldId id="2145707769" r:id="rId12"/>
    <p:sldId id="2145707764" r:id="rId13"/>
    <p:sldId id="2145707750" r:id="rId14"/>
    <p:sldId id="2043" r:id="rId15"/>
    <p:sldId id="2039" r:id="rId16"/>
    <p:sldId id="2060" r:id="rId17"/>
    <p:sldId id="2061" r:id="rId18"/>
    <p:sldId id="2070" r:id="rId19"/>
    <p:sldId id="2145707770" r:id="rId20"/>
    <p:sldId id="2145707771" r:id="rId21"/>
    <p:sldId id="2145707747" r:id="rId22"/>
    <p:sldId id="2055" r:id="rId23"/>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18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C2B"/>
    <a:srgbClr val="7DBA02"/>
    <a:srgbClr val="FDC60D"/>
    <a:srgbClr val="959B51"/>
    <a:srgbClr val="F37920"/>
    <a:srgbClr val="0098AF"/>
    <a:srgbClr val="8CBE3A"/>
    <a:srgbClr val="E42313"/>
    <a:srgbClr val="D32E11"/>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1B2FB4-E67D-4486-ABF0-64BCA2A42056}" v="8" dt="2025-12-11T14:10:18.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972" autoAdjust="0"/>
  </p:normalViewPr>
  <p:slideViewPr>
    <p:cSldViewPr snapToGrid="0">
      <p:cViewPr varScale="1">
        <p:scale>
          <a:sx n="56" d="100"/>
          <a:sy n="56" d="100"/>
        </p:scale>
        <p:origin x="1068" y="72"/>
      </p:cViewPr>
      <p:guideLst>
        <p:guide orient="horz" pos="436"/>
        <p:guide pos="18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vhonali Munyai     Transnet Freight Rail    JHB" userId="700c4f02-80f6-4458-9e2f-29262239f2de" providerId="ADAL" clId="{037BCEA7-DE8C-427E-AF65-719A21B59E2F}"/>
    <pc:docChg chg="undo redo custSel addSld delSld modSld">
      <pc:chgData name="Thivhonali Munyai     Transnet Freight Rail    JHB" userId="700c4f02-80f6-4458-9e2f-29262239f2de" providerId="ADAL" clId="{037BCEA7-DE8C-427E-AF65-719A21B59E2F}" dt="2025-12-11T14:10:18.614" v="866"/>
      <pc:docMkLst>
        <pc:docMk/>
      </pc:docMkLst>
      <pc:sldChg chg="modSp mod">
        <pc:chgData name="Thivhonali Munyai     Transnet Freight Rail    JHB" userId="700c4f02-80f6-4458-9e2f-29262239f2de" providerId="ADAL" clId="{037BCEA7-DE8C-427E-AF65-719A21B59E2F}" dt="2025-12-11T08:09:39.326" v="865" actId="20577"/>
        <pc:sldMkLst>
          <pc:docMk/>
          <pc:sldMk cId="1979595807" sldId="1823"/>
        </pc:sldMkLst>
        <pc:spChg chg="mod">
          <ac:chgData name="Thivhonali Munyai     Transnet Freight Rail    JHB" userId="700c4f02-80f6-4458-9e2f-29262239f2de" providerId="ADAL" clId="{037BCEA7-DE8C-427E-AF65-719A21B59E2F}" dt="2025-12-11T08:09:39.326" v="865" actId="20577"/>
          <ac:spMkLst>
            <pc:docMk/>
            <pc:sldMk cId="1979595807" sldId="1823"/>
            <ac:spMk id="3" creationId="{9CF53E59-B000-4AFE-A185-F1B95D55DC86}"/>
          </ac:spMkLst>
        </pc:spChg>
      </pc:sldChg>
      <pc:sldChg chg="modSp mod">
        <pc:chgData name="Thivhonali Munyai     Transnet Freight Rail    JHB" userId="700c4f02-80f6-4458-9e2f-29262239f2de" providerId="ADAL" clId="{037BCEA7-DE8C-427E-AF65-719A21B59E2F}" dt="2025-12-08T12:59:17.430" v="384" actId="2165"/>
        <pc:sldMkLst>
          <pc:docMk/>
          <pc:sldMk cId="2320261261" sldId="2039"/>
        </pc:sldMkLst>
        <pc:graphicFrameChg chg="mod modGraphic">
          <ac:chgData name="Thivhonali Munyai     Transnet Freight Rail    JHB" userId="700c4f02-80f6-4458-9e2f-29262239f2de" providerId="ADAL" clId="{037BCEA7-DE8C-427E-AF65-719A21B59E2F}" dt="2025-12-08T12:59:17.430" v="384" actId="2165"/>
          <ac:graphicFrameMkLst>
            <pc:docMk/>
            <pc:sldMk cId="2320261261" sldId="2039"/>
            <ac:graphicFrameMk id="2" creationId="{7AE595CF-40E9-2E05-95A9-3C36852C052E}"/>
          </ac:graphicFrameMkLst>
        </pc:graphicFrameChg>
      </pc:sldChg>
      <pc:sldChg chg="modSp mod">
        <pc:chgData name="Thivhonali Munyai     Transnet Freight Rail    JHB" userId="700c4f02-80f6-4458-9e2f-29262239f2de" providerId="ADAL" clId="{037BCEA7-DE8C-427E-AF65-719A21B59E2F}" dt="2025-12-08T12:56:25.583" v="381"/>
        <pc:sldMkLst>
          <pc:docMk/>
          <pc:sldMk cId="2986857860" sldId="2043"/>
        </pc:sldMkLst>
        <pc:graphicFrameChg chg="mod modGraphic">
          <ac:chgData name="Thivhonali Munyai     Transnet Freight Rail    JHB" userId="700c4f02-80f6-4458-9e2f-29262239f2de" providerId="ADAL" clId="{037BCEA7-DE8C-427E-AF65-719A21B59E2F}" dt="2025-12-08T12:56:25.583" v="381"/>
          <ac:graphicFrameMkLst>
            <pc:docMk/>
            <pc:sldMk cId="2986857860" sldId="2043"/>
            <ac:graphicFrameMk id="2" creationId="{E0060876-062B-EE7D-0671-CAD507099D47}"/>
          </ac:graphicFrameMkLst>
        </pc:graphicFrameChg>
      </pc:sldChg>
      <pc:sldChg chg="modSp mod">
        <pc:chgData name="Thivhonali Munyai     Transnet Freight Rail    JHB" userId="700c4f02-80f6-4458-9e2f-29262239f2de" providerId="ADAL" clId="{037BCEA7-DE8C-427E-AF65-719A21B59E2F}" dt="2025-12-11T14:10:18.614" v="866"/>
        <pc:sldMkLst>
          <pc:docMk/>
          <pc:sldMk cId="3079665997" sldId="2049"/>
        </pc:sldMkLst>
        <pc:spChg chg="mod">
          <ac:chgData name="Thivhonali Munyai     Transnet Freight Rail    JHB" userId="700c4f02-80f6-4458-9e2f-29262239f2de" providerId="ADAL" clId="{037BCEA7-DE8C-427E-AF65-719A21B59E2F}" dt="2025-12-11T14:10:18.614" v="866"/>
          <ac:spMkLst>
            <pc:docMk/>
            <pc:sldMk cId="3079665997" sldId="2049"/>
            <ac:spMk id="521" creationId="{DD3D5241-53C0-7612-D85F-F4D957CE0428}"/>
          </ac:spMkLst>
        </pc:spChg>
      </pc:sldChg>
      <pc:sldChg chg="modSp mod">
        <pc:chgData name="Thivhonali Munyai     Transnet Freight Rail    JHB" userId="700c4f02-80f6-4458-9e2f-29262239f2de" providerId="ADAL" clId="{037BCEA7-DE8C-427E-AF65-719A21B59E2F}" dt="2025-12-11T07:24:08.970" v="771" actId="313"/>
        <pc:sldMkLst>
          <pc:docMk/>
          <pc:sldMk cId="1891436766" sldId="2056"/>
        </pc:sldMkLst>
        <pc:spChg chg="mod">
          <ac:chgData name="Thivhonali Munyai     Transnet Freight Rail    JHB" userId="700c4f02-80f6-4458-9e2f-29262239f2de" providerId="ADAL" clId="{037BCEA7-DE8C-427E-AF65-719A21B59E2F}" dt="2025-12-11T07:24:08.970" v="771" actId="313"/>
          <ac:spMkLst>
            <pc:docMk/>
            <pc:sldMk cId="1891436766" sldId="2056"/>
            <ac:spMk id="6" creationId="{32F7DB50-20BC-810E-72A3-DF57CAEEF77B}"/>
          </ac:spMkLst>
        </pc:spChg>
      </pc:sldChg>
      <pc:sldChg chg="modSp mod">
        <pc:chgData name="Thivhonali Munyai     Transnet Freight Rail    JHB" userId="700c4f02-80f6-4458-9e2f-29262239f2de" providerId="ADAL" clId="{037BCEA7-DE8C-427E-AF65-719A21B59E2F}" dt="2025-12-08T13:01:34.071" v="443" actId="20577"/>
        <pc:sldMkLst>
          <pc:docMk/>
          <pc:sldMk cId="2498354270" sldId="2060"/>
        </pc:sldMkLst>
        <pc:graphicFrameChg chg="modGraphic">
          <ac:chgData name="Thivhonali Munyai     Transnet Freight Rail    JHB" userId="700c4f02-80f6-4458-9e2f-29262239f2de" providerId="ADAL" clId="{037BCEA7-DE8C-427E-AF65-719A21B59E2F}" dt="2025-12-08T13:01:34.071" v="443" actId="20577"/>
          <ac:graphicFrameMkLst>
            <pc:docMk/>
            <pc:sldMk cId="2498354270" sldId="2060"/>
            <ac:graphicFrameMk id="3" creationId="{5267D656-B758-1766-32E2-F8628B9B7E19}"/>
          </ac:graphicFrameMkLst>
        </pc:graphicFrameChg>
      </pc:sldChg>
      <pc:sldChg chg="addSp delSp modSp mod">
        <pc:chgData name="Thivhonali Munyai     Transnet Freight Rail    JHB" userId="700c4f02-80f6-4458-9e2f-29262239f2de" providerId="ADAL" clId="{037BCEA7-DE8C-427E-AF65-719A21B59E2F}" dt="2025-12-09T06:50:44.140" v="472" actId="1076"/>
        <pc:sldMkLst>
          <pc:docMk/>
          <pc:sldMk cId="3139339432" sldId="2061"/>
        </pc:sldMkLst>
        <pc:picChg chg="add mod">
          <ac:chgData name="Thivhonali Munyai     Transnet Freight Rail    JHB" userId="700c4f02-80f6-4458-9e2f-29262239f2de" providerId="ADAL" clId="{037BCEA7-DE8C-427E-AF65-719A21B59E2F}" dt="2025-12-09T06:50:40.074" v="471" actId="1076"/>
          <ac:picMkLst>
            <pc:docMk/>
            <pc:sldMk cId="3139339432" sldId="2061"/>
            <ac:picMk id="9" creationId="{649EDE60-86C7-9C51-8F66-105FC6DABFA6}"/>
          </ac:picMkLst>
        </pc:picChg>
        <pc:picChg chg="add mod">
          <ac:chgData name="Thivhonali Munyai     Transnet Freight Rail    JHB" userId="700c4f02-80f6-4458-9e2f-29262239f2de" providerId="ADAL" clId="{037BCEA7-DE8C-427E-AF65-719A21B59E2F}" dt="2025-12-09T06:50:44.140" v="472" actId="1076"/>
          <ac:picMkLst>
            <pc:docMk/>
            <pc:sldMk cId="3139339432" sldId="2061"/>
            <ac:picMk id="11" creationId="{90F6471A-13AB-121E-0965-97C12FE5636C}"/>
          </ac:picMkLst>
        </pc:picChg>
      </pc:sldChg>
      <pc:sldChg chg="addSp delSp modSp mod">
        <pc:chgData name="Thivhonali Munyai     Transnet Freight Rail    JHB" userId="700c4f02-80f6-4458-9e2f-29262239f2de" providerId="ADAL" clId="{037BCEA7-DE8C-427E-AF65-719A21B59E2F}" dt="2025-12-09T06:51:06.812" v="477" actId="14100"/>
        <pc:sldMkLst>
          <pc:docMk/>
          <pc:sldMk cId="730151373" sldId="2070"/>
        </pc:sldMkLst>
        <pc:picChg chg="add mod">
          <ac:chgData name="Thivhonali Munyai     Transnet Freight Rail    JHB" userId="700c4f02-80f6-4458-9e2f-29262239f2de" providerId="ADAL" clId="{037BCEA7-DE8C-427E-AF65-719A21B59E2F}" dt="2025-12-09T06:51:06.812" v="477" actId="14100"/>
          <ac:picMkLst>
            <pc:docMk/>
            <pc:sldMk cId="730151373" sldId="2070"/>
            <ac:picMk id="4" creationId="{0F54E662-693B-8BE2-1EC0-852D589B38BB}"/>
          </ac:picMkLst>
        </pc:picChg>
      </pc:sldChg>
      <pc:sldChg chg="modSp mod">
        <pc:chgData name="Thivhonali Munyai     Transnet Freight Rail    JHB" userId="700c4f02-80f6-4458-9e2f-29262239f2de" providerId="ADAL" clId="{037BCEA7-DE8C-427E-AF65-719A21B59E2F}" dt="2025-12-11T07:31:50.185" v="856" actId="20577"/>
        <pc:sldMkLst>
          <pc:docMk/>
          <pc:sldMk cId="3328566577" sldId="2071"/>
        </pc:sldMkLst>
        <pc:spChg chg="mod">
          <ac:chgData name="Thivhonali Munyai     Transnet Freight Rail    JHB" userId="700c4f02-80f6-4458-9e2f-29262239f2de" providerId="ADAL" clId="{037BCEA7-DE8C-427E-AF65-719A21B59E2F}" dt="2025-12-11T07:31:50.185" v="856" actId="20577"/>
          <ac:spMkLst>
            <pc:docMk/>
            <pc:sldMk cId="3328566577" sldId="2071"/>
            <ac:spMk id="3" creationId="{5CA84DDD-6E27-450D-1803-B6834500D670}"/>
          </ac:spMkLst>
        </pc:spChg>
      </pc:sldChg>
      <pc:sldChg chg="modSp mod">
        <pc:chgData name="Thivhonali Munyai     Transnet Freight Rail    JHB" userId="700c4f02-80f6-4458-9e2f-29262239f2de" providerId="ADAL" clId="{037BCEA7-DE8C-427E-AF65-719A21B59E2F}" dt="2025-12-08T12:06:25.099" v="374" actId="20577"/>
        <pc:sldMkLst>
          <pc:docMk/>
          <pc:sldMk cId="1981122087" sldId="2145707750"/>
        </pc:sldMkLst>
        <pc:spChg chg="mod">
          <ac:chgData name="Thivhonali Munyai     Transnet Freight Rail    JHB" userId="700c4f02-80f6-4458-9e2f-29262239f2de" providerId="ADAL" clId="{037BCEA7-DE8C-427E-AF65-719A21B59E2F}" dt="2025-12-08T12:06:25.099" v="374" actId="20577"/>
          <ac:spMkLst>
            <pc:docMk/>
            <pc:sldMk cId="1981122087" sldId="2145707750"/>
            <ac:spMk id="24" creationId="{96792F3D-2A99-8543-62FE-449CEB69A988}"/>
          </ac:spMkLst>
        </pc:spChg>
      </pc:sldChg>
      <pc:sldChg chg="modSp mod">
        <pc:chgData name="Thivhonali Munyai     Transnet Freight Rail    JHB" userId="700c4f02-80f6-4458-9e2f-29262239f2de" providerId="ADAL" clId="{037BCEA7-DE8C-427E-AF65-719A21B59E2F}" dt="2025-12-08T12:05:58.567" v="349" actId="313"/>
        <pc:sldMkLst>
          <pc:docMk/>
          <pc:sldMk cId="695897239" sldId="2145707764"/>
        </pc:sldMkLst>
        <pc:graphicFrameChg chg="modGraphic">
          <ac:chgData name="Thivhonali Munyai     Transnet Freight Rail    JHB" userId="700c4f02-80f6-4458-9e2f-29262239f2de" providerId="ADAL" clId="{037BCEA7-DE8C-427E-AF65-719A21B59E2F}" dt="2025-12-08T12:05:58.567" v="349" actId="313"/>
          <ac:graphicFrameMkLst>
            <pc:docMk/>
            <pc:sldMk cId="695897239" sldId="2145707764"/>
            <ac:graphicFrameMk id="9" creationId="{4A80E49A-B208-B5A0-46F9-72850433DD47}"/>
          </ac:graphicFrameMkLst>
        </pc:graphicFrameChg>
      </pc:sldChg>
      <pc:sldChg chg="modSp mod">
        <pc:chgData name="Thivhonali Munyai     Transnet Freight Rail    JHB" userId="700c4f02-80f6-4458-9e2f-29262239f2de" providerId="ADAL" clId="{037BCEA7-DE8C-427E-AF65-719A21B59E2F}" dt="2025-12-08T12:04:22.498" v="276" actId="20577"/>
        <pc:sldMkLst>
          <pc:docMk/>
          <pc:sldMk cId="1409354384" sldId="2145707769"/>
        </pc:sldMkLst>
        <pc:spChg chg="mod">
          <ac:chgData name="Thivhonali Munyai     Transnet Freight Rail    JHB" userId="700c4f02-80f6-4458-9e2f-29262239f2de" providerId="ADAL" clId="{037BCEA7-DE8C-427E-AF65-719A21B59E2F}" dt="2025-12-08T12:03:23.723" v="257" actId="20577"/>
          <ac:spMkLst>
            <pc:docMk/>
            <pc:sldMk cId="1409354384" sldId="2145707769"/>
            <ac:spMk id="20" creationId="{5742A685-F6F4-B863-53D0-2CA3E8BAE011}"/>
          </ac:spMkLst>
        </pc:spChg>
        <pc:graphicFrameChg chg="modGraphic">
          <ac:chgData name="Thivhonali Munyai     Transnet Freight Rail    JHB" userId="700c4f02-80f6-4458-9e2f-29262239f2de" providerId="ADAL" clId="{037BCEA7-DE8C-427E-AF65-719A21B59E2F}" dt="2025-12-08T12:04:22.498" v="276" actId="20577"/>
          <ac:graphicFrameMkLst>
            <pc:docMk/>
            <pc:sldMk cId="1409354384" sldId="2145707769"/>
            <ac:graphicFrameMk id="2" creationId="{A3CDD806-21DE-CEE3-2CA3-36CD4A53C3DE}"/>
          </ac:graphicFrameMkLst>
        </pc:graphicFrameChg>
      </pc:sldChg>
      <pc:sldChg chg="addSp delSp modSp mod">
        <pc:chgData name="Thivhonali Munyai     Transnet Freight Rail    JHB" userId="700c4f02-80f6-4458-9e2f-29262239f2de" providerId="ADAL" clId="{037BCEA7-DE8C-427E-AF65-719A21B59E2F}" dt="2025-12-09T06:52:18.253" v="480" actId="1076"/>
        <pc:sldMkLst>
          <pc:docMk/>
          <pc:sldMk cId="978000490" sldId="2145707770"/>
        </pc:sldMkLst>
        <pc:picChg chg="add mod">
          <ac:chgData name="Thivhonali Munyai     Transnet Freight Rail    JHB" userId="700c4f02-80f6-4458-9e2f-29262239f2de" providerId="ADAL" clId="{037BCEA7-DE8C-427E-AF65-719A21B59E2F}" dt="2025-12-09T06:52:18.253" v="480" actId="1076"/>
          <ac:picMkLst>
            <pc:docMk/>
            <pc:sldMk cId="978000490" sldId="2145707770"/>
            <ac:picMk id="5" creationId="{D3E6C910-4F4D-6A80-2803-3C0C34535857}"/>
          </ac:picMkLst>
        </pc:picChg>
      </pc:sldChg>
      <pc:sldChg chg="new del">
        <pc:chgData name="Thivhonali Munyai     Transnet Freight Rail    JHB" userId="700c4f02-80f6-4458-9e2f-29262239f2de" providerId="ADAL" clId="{037BCEA7-DE8C-427E-AF65-719A21B59E2F}" dt="2025-12-09T06:52:53.608" v="482" actId="680"/>
        <pc:sldMkLst>
          <pc:docMk/>
          <pc:sldMk cId="2799387381" sldId="2145707771"/>
        </pc:sldMkLst>
      </pc:sldChg>
      <pc:sldChg chg="addSp delSp modSp new mod">
        <pc:chgData name="Thivhonali Munyai     Transnet Freight Rail    JHB" userId="700c4f02-80f6-4458-9e2f-29262239f2de" providerId="ADAL" clId="{037BCEA7-DE8C-427E-AF65-719A21B59E2F}" dt="2025-12-09T06:54:02.039" v="487" actId="478"/>
        <pc:sldMkLst>
          <pc:docMk/>
          <pc:sldMk cId="3553280199" sldId="2145707771"/>
        </pc:sldMkLst>
        <pc:picChg chg="add mod">
          <ac:chgData name="Thivhonali Munyai     Transnet Freight Rail    JHB" userId="700c4f02-80f6-4458-9e2f-29262239f2de" providerId="ADAL" clId="{037BCEA7-DE8C-427E-AF65-719A21B59E2F}" dt="2025-12-09T06:53:56.101" v="486" actId="14100"/>
          <ac:picMkLst>
            <pc:docMk/>
            <pc:sldMk cId="3553280199" sldId="2145707771"/>
            <ac:picMk id="5" creationId="{ABF4632F-F90F-DC62-8779-3303D46B3A54}"/>
          </ac:picMkLst>
        </pc:picChg>
      </pc:sldChg>
      <pc:sldChg chg="addSp delSp new del mod">
        <pc:chgData name="Thivhonali Munyai     Transnet Freight Rail    JHB" userId="700c4f02-80f6-4458-9e2f-29262239f2de" providerId="ADAL" clId="{037BCEA7-DE8C-427E-AF65-719A21B59E2F}" dt="2025-12-09T06:50:02.125" v="469" actId="680"/>
        <pc:sldMkLst>
          <pc:docMk/>
          <pc:sldMk cId="3672127534" sldId="21457077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26062-7206-42FE-A191-BB5A3F24A240}"/>
              </a:ext>
            </a:extLst>
          </p:cNvPr>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B410131-BC1B-4C83-BAA0-CD13BC2812C6}"/>
              </a:ext>
            </a:extLst>
          </p:cNvPr>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43E9E0EE-1DCB-4F30-B077-464F007E46A9}" type="datetimeFigureOut">
              <a:rPr lang="en-GB" smtClean="0"/>
              <a:t>11/12/2025</a:t>
            </a:fld>
            <a:endParaRPr lang="en-GB" dirty="0"/>
          </a:p>
        </p:txBody>
      </p:sp>
      <p:sp>
        <p:nvSpPr>
          <p:cNvPr id="4" name="Footer Placeholder 3">
            <a:extLst>
              <a:ext uri="{FF2B5EF4-FFF2-40B4-BE49-F238E27FC236}">
                <a16:creationId xmlns:a16="http://schemas.microsoft.com/office/drawing/2014/main" id="{83B17F80-520F-4F97-9BFD-F218B23CB8E9}"/>
              </a:ext>
            </a:extLst>
          </p:cNvPr>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64D9C2C7-6FAF-40EA-AAF4-3EFD6C389A42}"/>
              </a:ext>
            </a:extLst>
          </p:cNvPr>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6AFBB4C9-A071-41E4-892E-F03D70EA8B87}" type="slidenum">
              <a:rPr lang="en-GB" smtClean="0"/>
              <a:t>‹#›</a:t>
            </a:fld>
            <a:endParaRPr lang="en-GB" dirty="0"/>
          </a:p>
        </p:txBody>
      </p:sp>
    </p:spTree>
    <p:extLst>
      <p:ext uri="{BB962C8B-B14F-4D97-AF65-F5344CB8AC3E}">
        <p14:creationId xmlns:p14="http://schemas.microsoft.com/office/powerpoint/2010/main" val="1246125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19CE7D0A-618D-469D-A0F6-7E10C3D47CE6}" type="datetimeFigureOut">
              <a:rPr lang="en-GB" smtClean="0"/>
              <a:t>11/12/2025</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2843C31-A911-4174-806B-8AA6C10B71FB}" type="slidenum">
              <a:rPr lang="en-GB" smtClean="0"/>
              <a:t>‹#›</a:t>
            </a:fld>
            <a:endParaRPr lang="en-GB" dirty="0"/>
          </a:p>
        </p:txBody>
      </p:sp>
    </p:spTree>
    <p:extLst>
      <p:ext uri="{BB962C8B-B14F-4D97-AF65-F5344CB8AC3E}">
        <p14:creationId xmlns:p14="http://schemas.microsoft.com/office/powerpoint/2010/main" val="346164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0" i="0" u="none" strike="noStrike" dirty="0">
                <a:solidFill>
                  <a:srgbClr val="2C363A"/>
                </a:solidFill>
                <a:effectLst/>
                <a:latin typeface="Calibri" panose="020F0502020204030204" pitchFamily="34" charset="0"/>
              </a:rPr>
              <a:t>Growth and Reinvent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843C31-A911-4174-806B-8AA6C10B71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9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2843C31-A911-4174-806B-8AA6C10B71FB}" type="slidenum">
              <a:rPr lang="en-GB" smtClean="0"/>
              <a:t>6</a:t>
            </a:fld>
            <a:endParaRPr lang="en-GB" dirty="0"/>
          </a:p>
        </p:txBody>
      </p:sp>
    </p:spTree>
    <p:extLst>
      <p:ext uri="{BB962C8B-B14F-4D97-AF65-F5344CB8AC3E}">
        <p14:creationId xmlns:p14="http://schemas.microsoft.com/office/powerpoint/2010/main" val="74531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2843C31-A911-4174-806B-8AA6C10B71FB}" type="slidenum">
              <a:rPr lang="en-GB" smtClean="0"/>
              <a:t>7</a:t>
            </a:fld>
            <a:endParaRPr lang="en-GB" dirty="0"/>
          </a:p>
        </p:txBody>
      </p:sp>
    </p:spTree>
    <p:extLst>
      <p:ext uri="{BB962C8B-B14F-4D97-AF65-F5344CB8AC3E}">
        <p14:creationId xmlns:p14="http://schemas.microsoft.com/office/powerpoint/2010/main" val="351157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dirty="0"/>
          </a:p>
        </p:txBody>
      </p:sp>
      <p:sp>
        <p:nvSpPr>
          <p:cNvPr id="4" name="Slide Number Placeholder 3"/>
          <p:cNvSpPr>
            <a:spLocks noGrp="1"/>
          </p:cNvSpPr>
          <p:nvPr>
            <p:ph type="sldNum" sz="quarter" idx="5"/>
          </p:nvPr>
        </p:nvSpPr>
        <p:spPr/>
        <p:txBody>
          <a:bodyPr/>
          <a:lstStyle/>
          <a:p>
            <a:fld id="{42843C31-A911-4174-806B-8AA6C10B71FB}" type="slidenum">
              <a:rPr lang="en-GB" smtClean="0"/>
              <a:t>11</a:t>
            </a:fld>
            <a:endParaRPr lang="en-GB" dirty="0"/>
          </a:p>
        </p:txBody>
      </p:sp>
    </p:spTree>
    <p:extLst>
      <p:ext uri="{BB962C8B-B14F-4D97-AF65-F5344CB8AC3E}">
        <p14:creationId xmlns:p14="http://schemas.microsoft.com/office/powerpoint/2010/main" val="1609233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2843C31-A911-4174-806B-8AA6C10B71FB}" type="slidenum">
              <a:rPr lang="en-GB" smtClean="0"/>
              <a:t>12</a:t>
            </a:fld>
            <a:endParaRPr lang="en-GB" dirty="0"/>
          </a:p>
        </p:txBody>
      </p:sp>
    </p:spTree>
    <p:extLst>
      <p:ext uri="{BB962C8B-B14F-4D97-AF65-F5344CB8AC3E}">
        <p14:creationId xmlns:p14="http://schemas.microsoft.com/office/powerpoint/2010/main" val="200665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2843C31-A911-4174-806B-8AA6C10B71FB}" type="slidenum">
              <a:rPr lang="en-GB" smtClean="0"/>
              <a:t>14</a:t>
            </a:fld>
            <a:endParaRPr lang="en-GB" dirty="0"/>
          </a:p>
        </p:txBody>
      </p:sp>
    </p:spTree>
    <p:extLst>
      <p:ext uri="{BB962C8B-B14F-4D97-AF65-F5344CB8AC3E}">
        <p14:creationId xmlns:p14="http://schemas.microsoft.com/office/powerpoint/2010/main" val="2504935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2843C31-A911-4174-806B-8AA6C10B71FB}" type="slidenum">
              <a:rPr lang="en-GB" smtClean="0"/>
              <a:t>18</a:t>
            </a:fld>
            <a:endParaRPr lang="en-GB" dirty="0"/>
          </a:p>
        </p:txBody>
      </p:sp>
    </p:spTree>
    <p:extLst>
      <p:ext uri="{BB962C8B-B14F-4D97-AF65-F5344CB8AC3E}">
        <p14:creationId xmlns:p14="http://schemas.microsoft.com/office/powerpoint/2010/main" val="667252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2" name="Picture 1">
            <a:extLst>
              <a:ext uri="{FF2B5EF4-FFF2-40B4-BE49-F238E27FC236}">
                <a16:creationId xmlns:a16="http://schemas.microsoft.com/office/drawing/2014/main" id="{0B3F589F-2371-83D8-F684-3450621F48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93830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928581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10" name="Picture 9" descr="A green train on a track&#10;&#10;Description automatically generated">
            <a:extLst>
              <a:ext uri="{FF2B5EF4-FFF2-40B4-BE49-F238E27FC236}">
                <a16:creationId xmlns:a16="http://schemas.microsoft.com/office/drawing/2014/main" id="{632EF9B6-B7F2-5B68-A22D-54C283B3FF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851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4608551" y="1078100"/>
            <a:ext cx="5071263" cy="2585323"/>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574970" y="395211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8" name="Picture 7" descr="Train tracks with train cars on each side&#10;&#10;Description automatically generated">
            <a:extLst>
              <a:ext uri="{FF2B5EF4-FFF2-40B4-BE49-F238E27FC236}">
                <a16:creationId xmlns:a16="http://schemas.microsoft.com/office/drawing/2014/main" id="{2ED9AAEA-3731-AD3D-0F78-72016945F3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271"/>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984614" y="1239087"/>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3285615" y="3772254"/>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4" name="Picture 3" descr="A yellow pipes on a building&#10;&#10;Description automatically generated with medium confidence">
            <a:extLst>
              <a:ext uri="{FF2B5EF4-FFF2-40B4-BE49-F238E27FC236}">
                <a16:creationId xmlns:a16="http://schemas.microsoft.com/office/drawing/2014/main" id="{9EB74ED6-8907-4B51-479C-FDD3F66E7F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Tree>
    <p:extLst>
      <p:ext uri="{BB962C8B-B14F-4D97-AF65-F5344CB8AC3E}">
        <p14:creationId xmlns:p14="http://schemas.microsoft.com/office/powerpoint/2010/main" val="4674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3" name="Picture 2">
            <a:extLst>
              <a:ext uri="{FF2B5EF4-FFF2-40B4-BE49-F238E27FC236}">
                <a16:creationId xmlns:a16="http://schemas.microsoft.com/office/drawing/2014/main" id="{250BD579-4CC2-EDC1-6F2E-4E4E271189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505147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p:txBody>
          <a:bodyPr/>
          <a:lstStyle>
            <a:lvl1pPr>
              <a:defRPr/>
            </a:lvl1pPr>
          </a:lstStyle>
          <a:p>
            <a:r>
              <a:rPr lang="en-US" dirty="0"/>
              <a:t>CLICK TO EDIT CUSTOM SLIDE</a:t>
            </a:r>
            <a:endParaRPr lang="en-GB" dirty="0"/>
          </a:p>
        </p:txBody>
      </p:sp>
    </p:spTree>
    <p:extLst>
      <p:ext uri="{BB962C8B-B14F-4D97-AF65-F5344CB8AC3E}">
        <p14:creationId xmlns:p14="http://schemas.microsoft.com/office/powerpoint/2010/main" val="179453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19311433"/>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1" name="object 8">
            <a:extLst>
              <a:ext uri="{FF2B5EF4-FFF2-40B4-BE49-F238E27FC236}">
                <a16:creationId xmlns:a16="http://schemas.microsoft.com/office/drawing/2014/main" id="{EDA1C25F-7D43-4095-A0B8-45700D5B151C}"/>
              </a:ext>
            </a:extLst>
          </p:cNvPr>
          <p:cNvSpPr/>
          <p:nvPr userDrawn="1"/>
        </p:nvSpPr>
        <p:spPr>
          <a:xfrm>
            <a:off x="8499929" y="4854262"/>
            <a:ext cx="3250324" cy="169443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3329183" cy="3902732"/>
          </a:xfrm>
          <a:prstGeom prst="rect">
            <a:avLst/>
          </a:prstGeom>
        </p:spPr>
        <p:txBody>
          <a:bodyPr/>
          <a:lstStyle>
            <a:lvl1pPr marL="7521" marR="361381" indent="-189904" algn="l">
              <a:lnSpc>
                <a:spcPct val="165300"/>
              </a:lnSpc>
              <a:spcBef>
                <a:spcPts val="56"/>
              </a:spcBef>
              <a:buNone/>
              <a:defRPr sz="2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400" dirty="0">
                <a:solidFill>
                  <a:schemeClr val="accent5"/>
                </a:solidFill>
              </a:rPr>
              <a:t>Section heading here</a:t>
            </a:r>
          </a:p>
          <a:p>
            <a:r>
              <a:rPr lang="en-GB" sz="1800" dirty="0"/>
              <a:t>Normal text here and here and here and here</a:t>
            </a:r>
            <a:endParaRPr lang="en-GB" sz="2400" dirty="0"/>
          </a:p>
        </p:txBody>
      </p:sp>
      <p:pic>
        <p:nvPicPr>
          <p:cNvPr id="12" name="Picture 11">
            <a:extLst>
              <a:ext uri="{FF2B5EF4-FFF2-40B4-BE49-F238E27FC236}">
                <a16:creationId xmlns:a16="http://schemas.microsoft.com/office/drawing/2014/main" id="{5DE8A4C4-F89C-4196-9B13-39D203050D55}"/>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401462551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8308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505147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928581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582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405851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460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Tree>
    <p:extLst>
      <p:ext uri="{BB962C8B-B14F-4D97-AF65-F5344CB8AC3E}">
        <p14:creationId xmlns:p14="http://schemas.microsoft.com/office/powerpoint/2010/main" val="4674954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4" name="Picture Placeholder 115">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39079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2" name="Title 1">
            <a:extLst>
              <a:ext uri="{FF2B5EF4-FFF2-40B4-BE49-F238E27FC236}">
                <a16:creationId xmlns:a16="http://schemas.microsoft.com/office/drawing/2014/main" id="{86077D36-9B62-FD3B-4F96-ED9C71D7AA9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8004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429000"/>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Title 1">
            <a:extLst>
              <a:ext uri="{FF2B5EF4-FFF2-40B4-BE49-F238E27FC236}">
                <a16:creationId xmlns:a16="http://schemas.microsoft.com/office/drawing/2014/main" id="{1323907A-9933-E4B0-2CF7-72CC82888E5C}"/>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03734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4558506" y="3308789"/>
            <a:ext cx="5099774" cy="484025"/>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
        <p:nvSpPr>
          <p:cNvPr id="8" name="Title 1">
            <a:extLst>
              <a:ext uri="{FF2B5EF4-FFF2-40B4-BE49-F238E27FC236}">
                <a16:creationId xmlns:a16="http://schemas.microsoft.com/office/drawing/2014/main" id="{2B194933-7819-E06D-72CA-3D249A06F17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290045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e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ags" Target="../tags/tag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2.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image" Target="../media/image1.emf"/><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2"/>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3" imgW="421" imgH="420" progId="TCLayout.ActiveDocument.1">
                  <p:embed/>
                </p:oleObj>
              </mc:Choice>
              <mc:Fallback>
                <p:oleObj name="think-cell Slide" r:id="rId33" imgW="421" imgH="420" progId="TCLayout.ActiveDocument.1">
                  <p:embed/>
                  <p:pic>
                    <p:nvPicPr>
                      <p:cNvPr id="4" name="Object 3" hidden="1"/>
                      <p:cNvPicPr/>
                      <p:nvPr/>
                    </p:nvPicPr>
                    <p:blipFill>
                      <a:blip r:embed="rId34"/>
                      <a:stretch>
                        <a:fillRect/>
                      </a:stretch>
                    </p:blipFill>
                    <p:spPr>
                      <a:xfrm>
                        <a:off x="2119" y="1591"/>
                        <a:ext cx="2116" cy="1587"/>
                      </a:xfrm>
                      <a:prstGeom prst="rect">
                        <a:avLst/>
                      </a:prstGeom>
                    </p:spPr>
                  </p:pic>
                </p:oleObj>
              </mc:Fallback>
            </mc:AlternateContent>
          </a:graphicData>
        </a:graphic>
      </p:graphicFrame>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pic>
        <p:nvPicPr>
          <p:cNvPr id="3" name="Picture 2">
            <a:extLst>
              <a:ext uri="{FF2B5EF4-FFF2-40B4-BE49-F238E27FC236}">
                <a16:creationId xmlns:a16="http://schemas.microsoft.com/office/drawing/2014/main" id="{E5342909-EEA3-22BC-20EC-DD8352F176C2}"/>
              </a:ext>
            </a:extLst>
          </p:cNvPr>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30" r:id="rId1"/>
    <p:sldLayoutId id="2147483744" r:id="rId2"/>
    <p:sldLayoutId id="2147483747" r:id="rId3"/>
    <p:sldLayoutId id="2147483753" r:id="rId4"/>
    <p:sldLayoutId id="2147483757" r:id="rId5"/>
    <p:sldLayoutId id="2147483808" r:id="rId6"/>
    <p:sldLayoutId id="2147483806" r:id="rId7"/>
    <p:sldLayoutId id="2147483807" r:id="rId8"/>
    <p:sldLayoutId id="2147483750" r:id="rId9"/>
    <p:sldLayoutId id="2147483756" r:id="rId10"/>
    <p:sldLayoutId id="2147483749" r:id="rId11"/>
    <p:sldLayoutId id="2147483752" r:id="rId12"/>
    <p:sldLayoutId id="2147483779" r:id="rId13"/>
    <p:sldLayoutId id="2147483755" r:id="rId14"/>
    <p:sldLayoutId id="2147483776" r:id="rId15"/>
    <p:sldLayoutId id="2147483778" r:id="rId16"/>
    <p:sldLayoutId id="2147483751" r:id="rId17"/>
    <p:sldLayoutId id="2147483739" r:id="rId18"/>
    <p:sldLayoutId id="2147483734" r:id="rId19"/>
    <p:sldLayoutId id="2147483745" r:id="rId20"/>
    <p:sldLayoutId id="2147483728" r:id="rId21"/>
    <p:sldLayoutId id="2147483746" r:id="rId22"/>
    <p:sldLayoutId id="2147483736" r:id="rId23"/>
    <p:sldLayoutId id="2147483738" r:id="rId24"/>
    <p:sldLayoutId id="2147483740" r:id="rId25"/>
    <p:sldLayoutId id="2147483732" r:id="rId26"/>
    <p:sldLayoutId id="2147483733" r:id="rId27"/>
    <p:sldLayoutId id="2147483743" r:id="rId28"/>
    <p:sldLayoutId id="2147483809" r:id="rId29"/>
    <p:sldLayoutId id="2147483810" r:id="rId30"/>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0" imgW="421" imgH="420" progId="TCLayout.ActiveDocument.1">
                  <p:embed/>
                </p:oleObj>
              </mc:Choice>
              <mc:Fallback>
                <p:oleObj name="think-cell Slide" r:id="rId30" imgW="421" imgH="420" progId="TCLayout.ActiveDocument.1">
                  <p:embed/>
                  <p:pic>
                    <p:nvPicPr>
                      <p:cNvPr id="4" name="Object 3" hidden="1"/>
                      <p:cNvPicPr/>
                      <p:nvPr/>
                    </p:nvPicPr>
                    <p:blipFill>
                      <a:blip r:embed="rId31"/>
                      <a:stretch>
                        <a:fillRect/>
                      </a:stretch>
                    </p:blipFill>
                    <p:spPr>
                      <a:xfrm>
                        <a:off x="2119" y="1591"/>
                        <a:ext cx="2116" cy="1587"/>
                      </a:xfrm>
                      <a:prstGeom prst="rect">
                        <a:avLst/>
                      </a:prstGeom>
                    </p:spPr>
                  </p:pic>
                </p:oleObj>
              </mc:Fallback>
            </mc:AlternateContent>
          </a:graphicData>
        </a:graphic>
      </p:graphicFrame>
      <p:grpSp>
        <p:nvGrpSpPr>
          <p:cNvPr id="208" name="Group 207">
            <a:extLst>
              <a:ext uri="{FF2B5EF4-FFF2-40B4-BE49-F238E27FC236}">
                <a16:creationId xmlns:a16="http://schemas.microsoft.com/office/drawing/2014/main" id="{FC8C16CD-EABE-B174-F203-60F2C5DDB2BD}"/>
              </a:ext>
            </a:extLst>
          </p:cNvPr>
          <p:cNvGrpSpPr/>
          <p:nvPr userDrawn="1"/>
        </p:nvGrpSpPr>
        <p:grpSpPr>
          <a:xfrm>
            <a:off x="10522168" y="260005"/>
            <a:ext cx="1431967" cy="973734"/>
            <a:chOff x="10366157" y="302263"/>
            <a:chExt cx="1394705" cy="948396"/>
          </a:xfrm>
        </p:grpSpPr>
        <p:sp>
          <p:nvSpPr>
            <p:cNvPr id="209" name="object 28">
              <a:extLst>
                <a:ext uri="{FF2B5EF4-FFF2-40B4-BE49-F238E27FC236}">
                  <a16:creationId xmlns:a16="http://schemas.microsoft.com/office/drawing/2014/main" id="{6E773E17-8EE7-2EBB-C07D-470AB8BA4F8C}"/>
                </a:ext>
              </a:extLst>
            </p:cNvPr>
            <p:cNvSpPr/>
            <p:nvPr/>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0" name="object 29">
              <a:extLst>
                <a:ext uri="{FF2B5EF4-FFF2-40B4-BE49-F238E27FC236}">
                  <a16:creationId xmlns:a16="http://schemas.microsoft.com/office/drawing/2014/main" id="{A9BBCCA1-D2C9-0073-8150-EF7EC50A2649}"/>
                </a:ext>
              </a:extLst>
            </p:cNvPr>
            <p:cNvSpPr/>
            <p:nvPr/>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nvGrpSpPr>
            <p:cNvPr id="211" name="object 30">
              <a:extLst>
                <a:ext uri="{FF2B5EF4-FFF2-40B4-BE49-F238E27FC236}">
                  <a16:creationId xmlns:a16="http://schemas.microsoft.com/office/drawing/2014/main" id="{C63CE11A-7B41-ADC7-F175-47E897852661}"/>
                </a:ext>
              </a:extLst>
            </p:cNvPr>
            <p:cNvGrpSpPr/>
            <p:nvPr/>
          </p:nvGrpSpPr>
          <p:grpSpPr>
            <a:xfrm>
              <a:off x="10674915" y="302263"/>
              <a:ext cx="1085947" cy="122368"/>
              <a:chOff x="-1" y="-1"/>
              <a:chExt cx="1085945" cy="122366"/>
            </a:xfrm>
          </p:grpSpPr>
          <p:sp>
            <p:nvSpPr>
              <p:cNvPr id="212" name="Shape">
                <a:extLst>
                  <a:ext uri="{FF2B5EF4-FFF2-40B4-BE49-F238E27FC236}">
                    <a16:creationId xmlns:a16="http://schemas.microsoft.com/office/drawing/2014/main" id="{F612E393-F414-DC88-2045-14DA35B327CA}"/>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3" name="Shape">
                <a:extLst>
                  <a:ext uri="{FF2B5EF4-FFF2-40B4-BE49-F238E27FC236}">
                    <a16:creationId xmlns:a16="http://schemas.microsoft.com/office/drawing/2014/main" id="{33452A30-51AA-04F4-E737-CBFE876C36F5}"/>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4" name="Shape">
                <a:extLst>
                  <a:ext uri="{FF2B5EF4-FFF2-40B4-BE49-F238E27FC236}">
                    <a16:creationId xmlns:a16="http://schemas.microsoft.com/office/drawing/2014/main" id="{1903EED1-483F-48A2-F8AC-55205B55EA5B}"/>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5" name="Shape">
                <a:extLst>
                  <a:ext uri="{FF2B5EF4-FFF2-40B4-BE49-F238E27FC236}">
                    <a16:creationId xmlns:a16="http://schemas.microsoft.com/office/drawing/2014/main" id="{084D58E9-ED01-715E-498F-CDCF8F0D5A8F}"/>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6" name="Shape">
                <a:extLst>
                  <a:ext uri="{FF2B5EF4-FFF2-40B4-BE49-F238E27FC236}">
                    <a16:creationId xmlns:a16="http://schemas.microsoft.com/office/drawing/2014/main" id="{09378A92-2FFF-09CE-49F7-A623DAF4FDE1}"/>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7" name="Shape">
                <a:extLst>
                  <a:ext uri="{FF2B5EF4-FFF2-40B4-BE49-F238E27FC236}">
                    <a16:creationId xmlns:a16="http://schemas.microsoft.com/office/drawing/2014/main" id="{BAA34797-BD1C-C171-ADCA-381BF5A29547}"/>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8" name="Shape">
                <a:extLst>
                  <a:ext uri="{FF2B5EF4-FFF2-40B4-BE49-F238E27FC236}">
                    <a16:creationId xmlns:a16="http://schemas.microsoft.com/office/drawing/2014/main" id="{9E174C78-C63D-3316-D131-0DDB182589E4}"/>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9" name="Shape">
                <a:extLst>
                  <a:ext uri="{FF2B5EF4-FFF2-40B4-BE49-F238E27FC236}">
                    <a16:creationId xmlns:a16="http://schemas.microsoft.com/office/drawing/2014/main" id="{B3D6561B-58C0-B00B-9114-57EBC4F1BE75}"/>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0" name="Shape">
                <a:extLst>
                  <a:ext uri="{FF2B5EF4-FFF2-40B4-BE49-F238E27FC236}">
                    <a16:creationId xmlns:a16="http://schemas.microsoft.com/office/drawing/2014/main" id="{C91EBE74-344D-8CE0-517C-416261A7E4BB}"/>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1" name="Shape">
                <a:extLst>
                  <a:ext uri="{FF2B5EF4-FFF2-40B4-BE49-F238E27FC236}">
                    <a16:creationId xmlns:a16="http://schemas.microsoft.com/office/drawing/2014/main" id="{3CF5A47B-B13B-2A01-E655-77C052F5ED5B}"/>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2" name="Shape">
                <a:extLst>
                  <a:ext uri="{FF2B5EF4-FFF2-40B4-BE49-F238E27FC236}">
                    <a16:creationId xmlns:a16="http://schemas.microsoft.com/office/drawing/2014/main" id="{CCD62E07-89B6-8D14-845F-6FAE05758330}"/>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3" name="Rectangle">
                <a:extLst>
                  <a:ext uri="{FF2B5EF4-FFF2-40B4-BE49-F238E27FC236}">
                    <a16:creationId xmlns:a16="http://schemas.microsoft.com/office/drawing/2014/main" id="{7D8D2A43-5404-B777-2E6D-EE66FC00E4A3}"/>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4" name="Rectangle">
                <a:extLst>
                  <a:ext uri="{FF2B5EF4-FFF2-40B4-BE49-F238E27FC236}">
                    <a16:creationId xmlns:a16="http://schemas.microsoft.com/office/drawing/2014/main" id="{1E236254-F0B3-D421-6557-050DC6D8C8C4}"/>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5" name="Shape">
                <a:extLst>
                  <a:ext uri="{FF2B5EF4-FFF2-40B4-BE49-F238E27FC236}">
                    <a16:creationId xmlns:a16="http://schemas.microsoft.com/office/drawing/2014/main" id="{2A7C2351-8844-3A3A-B755-905CDFF2264B}"/>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6" name="Shape">
                <a:extLst>
                  <a:ext uri="{FF2B5EF4-FFF2-40B4-BE49-F238E27FC236}">
                    <a16:creationId xmlns:a16="http://schemas.microsoft.com/office/drawing/2014/main" id="{BAB90295-C7AF-C9FB-D56A-059CDDB4832E}"/>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7" name="Shape">
                <a:extLst>
                  <a:ext uri="{FF2B5EF4-FFF2-40B4-BE49-F238E27FC236}">
                    <a16:creationId xmlns:a16="http://schemas.microsoft.com/office/drawing/2014/main" id="{103EF502-B5E0-E8B0-A065-87DA09C585B4}"/>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8" name="Rectangle">
                <a:extLst>
                  <a:ext uri="{FF2B5EF4-FFF2-40B4-BE49-F238E27FC236}">
                    <a16:creationId xmlns:a16="http://schemas.microsoft.com/office/drawing/2014/main" id="{65BFCBCD-8725-AE81-A662-BB13870064AD}"/>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grpSp>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48" r:id="rId9"/>
    <p:sldLayoutId id="2147483789" r:id="rId10"/>
    <p:sldLayoutId id="2147483790" r:id="rId11"/>
    <p:sldLayoutId id="2147483754"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Freeform 540">
            <a:extLst>
              <a:ext uri="{FF2B5EF4-FFF2-40B4-BE49-F238E27FC236}">
                <a16:creationId xmlns:a16="http://schemas.microsoft.com/office/drawing/2014/main" id="{79A2E5CA-46F8-7CDC-E057-63E41A8AD015}"/>
              </a:ext>
            </a:extLst>
          </p:cNvPr>
          <p:cNvSpPr/>
          <p:nvPr/>
        </p:nvSpPr>
        <p:spPr>
          <a:xfrm>
            <a:off x="-4438" y="680"/>
            <a:ext cx="12196437" cy="6880475"/>
          </a:xfrm>
          <a:custGeom>
            <a:avLst/>
            <a:gdLst>
              <a:gd name="connsiteX0" fmla="*/ 1322551 w 12196437"/>
              <a:gd name="connsiteY0" fmla="*/ 917119 h 6880475"/>
              <a:gd name="connsiteX1" fmla="*/ 642578 w 12196437"/>
              <a:gd name="connsiteY1" fmla="*/ 2059126 h 6880475"/>
              <a:gd name="connsiteX2" fmla="*/ 642578 w 12196437"/>
              <a:gd name="connsiteY2" fmla="*/ 2878457 h 6880475"/>
              <a:gd name="connsiteX3" fmla="*/ 1108528 w 12196437"/>
              <a:gd name="connsiteY3" fmla="*/ 3602271 h 6880475"/>
              <a:gd name="connsiteX4" fmla="*/ 1899683 w 12196437"/>
              <a:gd name="connsiteY4" fmla="*/ 3602271 h 6880475"/>
              <a:gd name="connsiteX5" fmla="*/ 1982058 w 12196437"/>
              <a:gd name="connsiteY5" fmla="*/ 3459631 h 6880475"/>
              <a:gd name="connsiteX6" fmla="*/ 2716485 w 12196437"/>
              <a:gd name="connsiteY6" fmla="*/ 3459631 h 6880475"/>
              <a:gd name="connsiteX7" fmla="*/ 2769423 w 12196437"/>
              <a:gd name="connsiteY7" fmla="*/ 3554387 h 6880475"/>
              <a:gd name="connsiteX8" fmla="*/ 2769423 w 12196437"/>
              <a:gd name="connsiteY8" fmla="*/ 4078708 h 6880475"/>
              <a:gd name="connsiteX9" fmla="*/ 2955399 w 12196437"/>
              <a:gd name="connsiteY9" fmla="*/ 4402397 h 6880475"/>
              <a:gd name="connsiteX10" fmla="*/ 2954388 w 12196437"/>
              <a:gd name="connsiteY10" fmla="*/ 4744531 h 6880475"/>
              <a:gd name="connsiteX11" fmla="*/ 3267086 w 12196437"/>
              <a:gd name="connsiteY11" fmla="*/ 5313072 h 6880475"/>
              <a:gd name="connsiteX12" fmla="*/ 3267086 w 12196437"/>
              <a:gd name="connsiteY12" fmla="*/ 5777000 h 6880475"/>
              <a:gd name="connsiteX13" fmla="*/ 3677951 w 12196437"/>
              <a:gd name="connsiteY13" fmla="*/ 6260639 h 6880475"/>
              <a:gd name="connsiteX14" fmla="*/ 4248259 w 12196437"/>
              <a:gd name="connsiteY14" fmla="*/ 6264176 h 6880475"/>
              <a:gd name="connsiteX15" fmla="*/ 4523812 w 12196437"/>
              <a:gd name="connsiteY15" fmla="*/ 5805807 h 6880475"/>
              <a:gd name="connsiteX16" fmla="*/ 4523812 w 12196437"/>
              <a:gd name="connsiteY16" fmla="*/ 5519010 h 6880475"/>
              <a:gd name="connsiteX17" fmla="*/ 5035877 w 12196437"/>
              <a:gd name="connsiteY17" fmla="*/ 4716736 h 6880475"/>
              <a:gd name="connsiteX18" fmla="*/ 5035877 w 12196437"/>
              <a:gd name="connsiteY18" fmla="*/ 4178518 h 6880475"/>
              <a:gd name="connsiteX19" fmla="*/ 5235624 w 12196437"/>
              <a:gd name="connsiteY19" fmla="*/ 3862662 h 6880475"/>
              <a:gd name="connsiteX20" fmla="*/ 5536950 w 12196437"/>
              <a:gd name="connsiteY20" fmla="*/ 3866200 h 6880475"/>
              <a:gd name="connsiteX21" fmla="*/ 6150722 w 12196437"/>
              <a:gd name="connsiteY21" fmla="*/ 2792291 h 6880475"/>
              <a:gd name="connsiteX22" fmla="*/ 5124064 w 12196437"/>
              <a:gd name="connsiteY22" fmla="*/ 2792291 h 6880475"/>
              <a:gd name="connsiteX23" fmla="*/ 4913199 w 12196437"/>
              <a:gd name="connsiteY23" fmla="*/ 2429941 h 6880475"/>
              <a:gd name="connsiteX24" fmla="*/ 4913199 w 12196437"/>
              <a:gd name="connsiteY24" fmla="*/ 1998230 h 6880475"/>
              <a:gd name="connsiteX25" fmla="*/ 4398481 w 12196437"/>
              <a:gd name="connsiteY25" fmla="*/ 1286670 h 6880475"/>
              <a:gd name="connsiteX26" fmla="*/ 3246239 w 12196437"/>
              <a:gd name="connsiteY26" fmla="*/ 1286670 h 6880475"/>
              <a:gd name="connsiteX27" fmla="*/ 3001135 w 12196437"/>
              <a:gd name="connsiteY27" fmla="*/ 1734048 h 6880475"/>
              <a:gd name="connsiteX28" fmla="*/ 2497029 w 12196437"/>
              <a:gd name="connsiteY28" fmla="*/ 1734048 h 6880475"/>
              <a:gd name="connsiteX29" fmla="*/ 2227921 w 12196437"/>
              <a:gd name="connsiteY29" fmla="*/ 1274036 h 6880475"/>
              <a:gd name="connsiteX30" fmla="*/ 1498168 w 12196437"/>
              <a:gd name="connsiteY30" fmla="*/ 1274036 h 6880475"/>
              <a:gd name="connsiteX31" fmla="*/ 985470 w 12196437"/>
              <a:gd name="connsiteY31" fmla="*/ 2182310 h 6880475"/>
              <a:gd name="connsiteX32" fmla="*/ 998104 w 12196437"/>
              <a:gd name="connsiteY32" fmla="*/ 2763485 h 6880475"/>
              <a:gd name="connsiteX33" fmla="*/ 1323436 w 12196437"/>
              <a:gd name="connsiteY33" fmla="*/ 3233478 h 6880475"/>
              <a:gd name="connsiteX34" fmla="*/ 1704231 w 12196437"/>
              <a:gd name="connsiteY34" fmla="*/ 3233478 h 6880475"/>
              <a:gd name="connsiteX35" fmla="*/ 1841439 w 12196437"/>
              <a:gd name="connsiteY35" fmla="*/ 3054072 h 6880475"/>
              <a:gd name="connsiteX36" fmla="*/ 2888059 w 12196437"/>
              <a:gd name="connsiteY36" fmla="*/ 3054072 h 6880475"/>
              <a:gd name="connsiteX37" fmla="*/ 3121791 w 12196437"/>
              <a:gd name="connsiteY37" fmla="*/ 3479213 h 6880475"/>
              <a:gd name="connsiteX38" fmla="*/ 3121791 w 12196437"/>
              <a:gd name="connsiteY38" fmla="*/ 4018947 h 6880475"/>
              <a:gd name="connsiteX39" fmla="*/ 3308400 w 12196437"/>
              <a:gd name="connsiteY39" fmla="*/ 4339225 h 6880475"/>
              <a:gd name="connsiteX40" fmla="*/ 3308400 w 12196437"/>
              <a:gd name="connsiteY40" fmla="*/ 4666958 h 6880475"/>
              <a:gd name="connsiteX41" fmla="*/ 3643332 w 12196437"/>
              <a:gd name="connsiteY41" fmla="*/ 5227159 h 6880475"/>
              <a:gd name="connsiteX42" fmla="*/ 3643332 w 12196437"/>
              <a:gd name="connsiteY42" fmla="*/ 5573716 h 6880475"/>
              <a:gd name="connsiteX43" fmla="*/ 3866074 w 12196437"/>
              <a:gd name="connsiteY43" fmla="*/ 5864303 h 6880475"/>
              <a:gd name="connsiteX44" fmla="*/ 4054577 w 12196437"/>
              <a:gd name="connsiteY44" fmla="*/ 5864303 h 6880475"/>
              <a:gd name="connsiteX45" fmla="*/ 4204672 w 12196437"/>
              <a:gd name="connsiteY45" fmla="*/ 5616293 h 6880475"/>
              <a:gd name="connsiteX46" fmla="*/ 4204672 w 12196437"/>
              <a:gd name="connsiteY46" fmla="*/ 5371063 h 6880475"/>
              <a:gd name="connsiteX47" fmla="*/ 4680603 w 12196437"/>
              <a:gd name="connsiteY47" fmla="*/ 4609724 h 6880475"/>
              <a:gd name="connsiteX48" fmla="*/ 4684646 w 12196437"/>
              <a:gd name="connsiteY48" fmla="*/ 4017179 h 6880475"/>
              <a:gd name="connsiteX49" fmla="*/ 4956281 w 12196437"/>
              <a:gd name="connsiteY49" fmla="*/ 3560957 h 6880475"/>
              <a:gd name="connsiteX50" fmla="*/ 5339856 w 12196437"/>
              <a:gd name="connsiteY50" fmla="*/ 3559441 h 6880475"/>
              <a:gd name="connsiteX51" fmla="*/ 5613009 w 12196437"/>
              <a:gd name="connsiteY51" fmla="*/ 3098544 h 6880475"/>
              <a:gd name="connsiteX52" fmla="*/ 4927349 w 12196437"/>
              <a:gd name="connsiteY52" fmla="*/ 3096017 h 6880475"/>
              <a:gd name="connsiteX53" fmla="*/ 4568411 w 12196437"/>
              <a:gd name="connsiteY53" fmla="*/ 2507768 h 6880475"/>
              <a:gd name="connsiteX54" fmla="*/ 4582687 w 12196437"/>
              <a:gd name="connsiteY54" fmla="*/ 2127225 h 6880475"/>
              <a:gd name="connsiteX55" fmla="*/ 4252934 w 12196437"/>
              <a:gd name="connsiteY55" fmla="*/ 1643207 h 6880475"/>
              <a:gd name="connsiteX56" fmla="*/ 3444344 w 12196437"/>
              <a:gd name="connsiteY56" fmla="*/ 1638786 h 6880475"/>
              <a:gd name="connsiteX57" fmla="*/ 3194438 w 12196437"/>
              <a:gd name="connsiteY57" fmla="*/ 2076941 h 6880475"/>
              <a:gd name="connsiteX58" fmla="*/ 2278710 w 12196437"/>
              <a:gd name="connsiteY58" fmla="*/ 2076941 h 6880475"/>
              <a:gd name="connsiteX59" fmla="*/ 2053568 w 12196437"/>
              <a:gd name="connsiteY59" fmla="*/ 1657105 h 6880475"/>
              <a:gd name="connsiteX60" fmla="*/ 1715602 w 12196437"/>
              <a:gd name="connsiteY60" fmla="*/ 1657105 h 6880475"/>
              <a:gd name="connsiteX61" fmla="*/ 1365381 w 12196437"/>
              <a:gd name="connsiteY61" fmla="*/ 2321286 h 6880475"/>
              <a:gd name="connsiteX62" fmla="*/ 1372331 w 12196437"/>
              <a:gd name="connsiteY62" fmla="*/ 2653694 h 6880475"/>
              <a:gd name="connsiteX63" fmla="*/ 1441818 w 12196437"/>
              <a:gd name="connsiteY63" fmla="*/ 2745670 h 6880475"/>
              <a:gd name="connsiteX64" fmla="*/ 1553125 w 12196437"/>
              <a:gd name="connsiteY64" fmla="*/ 2743775 h 6880475"/>
              <a:gd name="connsiteX65" fmla="*/ 1649399 w 12196437"/>
              <a:gd name="connsiteY65" fmla="*/ 2662411 h 6880475"/>
              <a:gd name="connsiteX66" fmla="*/ 3697281 w 12196437"/>
              <a:gd name="connsiteY66" fmla="*/ 2663801 h 6880475"/>
              <a:gd name="connsiteX67" fmla="*/ 3898038 w 12196437"/>
              <a:gd name="connsiteY67" fmla="*/ 2270370 h 6880475"/>
              <a:gd name="connsiteX68" fmla="*/ 3931141 w 12196437"/>
              <a:gd name="connsiteY68" fmla="*/ 2270370 h 6880475"/>
              <a:gd name="connsiteX69" fmla="*/ 3994312 w 12196437"/>
              <a:gd name="connsiteY69" fmla="*/ 2353504 h 6880475"/>
              <a:gd name="connsiteX70" fmla="*/ 3994312 w 12196437"/>
              <a:gd name="connsiteY70" fmla="*/ 2771317 h 6880475"/>
              <a:gd name="connsiteX71" fmla="*/ 4377887 w 12196437"/>
              <a:gd name="connsiteY71" fmla="*/ 3414653 h 6880475"/>
              <a:gd name="connsiteX72" fmla="*/ 4099303 w 12196437"/>
              <a:gd name="connsiteY72" fmla="*/ 3832466 h 6880475"/>
              <a:gd name="connsiteX73" fmla="*/ 4091595 w 12196437"/>
              <a:gd name="connsiteY73" fmla="*/ 4456471 h 6880475"/>
              <a:gd name="connsiteX74" fmla="*/ 3969297 w 12196437"/>
              <a:gd name="connsiteY74" fmla="*/ 4641815 h 6880475"/>
              <a:gd name="connsiteX75" fmla="*/ 3858620 w 12196437"/>
              <a:gd name="connsiteY75" fmla="*/ 4455966 h 6880475"/>
              <a:gd name="connsiteX76" fmla="*/ 3858620 w 12196437"/>
              <a:gd name="connsiteY76" fmla="*/ 4076939 h 6880475"/>
              <a:gd name="connsiteX77" fmla="*/ 3720781 w 12196437"/>
              <a:gd name="connsiteY77" fmla="*/ 3851165 h 6880475"/>
              <a:gd name="connsiteX78" fmla="*/ 3720781 w 12196437"/>
              <a:gd name="connsiteY78" fmla="*/ 3321665 h 6880475"/>
              <a:gd name="connsiteX79" fmla="*/ 3556536 w 12196437"/>
              <a:gd name="connsiteY79" fmla="*/ 3043712 h 6880475"/>
              <a:gd name="connsiteX80" fmla="*/ 3728487 w 12196437"/>
              <a:gd name="connsiteY80" fmla="*/ 3043712 h 6880475"/>
              <a:gd name="connsiteX81" fmla="*/ 3946176 w 12196437"/>
              <a:gd name="connsiteY81" fmla="*/ 3385973 h 6880475"/>
              <a:gd name="connsiteX82" fmla="*/ 3779276 w 12196437"/>
              <a:gd name="connsiteY82" fmla="*/ 3638658 h 6880475"/>
              <a:gd name="connsiteX83" fmla="*/ 3779276 w 12196437"/>
              <a:gd name="connsiteY83" fmla="*/ 3763104 h 6880475"/>
              <a:gd name="connsiteX84" fmla="*/ 3994058 w 12196437"/>
              <a:gd name="connsiteY84" fmla="*/ 3763104 h 6880475"/>
              <a:gd name="connsiteX85" fmla="*/ 3994058 w 12196437"/>
              <a:gd name="connsiteY85" fmla="*/ 3703345 h 6880475"/>
              <a:gd name="connsiteX86" fmla="*/ 4202144 w 12196437"/>
              <a:gd name="connsiteY86" fmla="*/ 3389005 h 6880475"/>
              <a:gd name="connsiteX87" fmla="*/ 3846365 w 12196437"/>
              <a:gd name="connsiteY87" fmla="*/ 2829562 h 6880475"/>
              <a:gd name="connsiteX88" fmla="*/ 3180036 w 12196437"/>
              <a:gd name="connsiteY88" fmla="*/ 2829562 h 6880475"/>
              <a:gd name="connsiteX89" fmla="*/ 3505368 w 12196437"/>
              <a:gd name="connsiteY89" fmla="*/ 3380540 h 6880475"/>
              <a:gd name="connsiteX90" fmla="*/ 3505368 w 12196437"/>
              <a:gd name="connsiteY90" fmla="*/ 3911178 h 6880475"/>
              <a:gd name="connsiteX91" fmla="*/ 3643206 w 12196437"/>
              <a:gd name="connsiteY91" fmla="*/ 4136952 h 6880475"/>
              <a:gd name="connsiteX92" fmla="*/ 3643206 w 12196437"/>
              <a:gd name="connsiteY92" fmla="*/ 4514083 h 6880475"/>
              <a:gd name="connsiteX93" fmla="*/ 3959062 w 12196437"/>
              <a:gd name="connsiteY93" fmla="*/ 5043836 h 6880475"/>
              <a:gd name="connsiteX94" fmla="*/ 4305619 w 12196437"/>
              <a:gd name="connsiteY94" fmla="*/ 4522043 h 6880475"/>
              <a:gd name="connsiteX95" fmla="*/ 4313199 w 12196437"/>
              <a:gd name="connsiteY95" fmla="*/ 3898291 h 6880475"/>
              <a:gd name="connsiteX96" fmla="*/ 4631708 w 12196437"/>
              <a:gd name="connsiteY96" fmla="*/ 3420464 h 6880475"/>
              <a:gd name="connsiteX97" fmla="*/ 4209093 w 12196437"/>
              <a:gd name="connsiteY97" fmla="*/ 2712442 h 6880475"/>
              <a:gd name="connsiteX98" fmla="*/ 4209093 w 12196437"/>
              <a:gd name="connsiteY98" fmla="*/ 2281616 h 6880475"/>
              <a:gd name="connsiteX99" fmla="*/ 4037899 w 12196437"/>
              <a:gd name="connsiteY99" fmla="*/ 2055968 h 6880475"/>
              <a:gd name="connsiteX100" fmla="*/ 3766642 w 12196437"/>
              <a:gd name="connsiteY100" fmla="*/ 2055968 h 6880475"/>
              <a:gd name="connsiteX101" fmla="*/ 3566390 w 12196437"/>
              <a:gd name="connsiteY101" fmla="*/ 2448766 h 6880475"/>
              <a:gd name="connsiteX102" fmla="*/ 1582816 w 12196437"/>
              <a:gd name="connsiteY102" fmla="*/ 2447629 h 6880475"/>
              <a:gd name="connsiteX103" fmla="*/ 1581300 w 12196437"/>
              <a:gd name="connsiteY103" fmla="*/ 2371823 h 6880475"/>
              <a:gd name="connsiteX104" fmla="*/ 1844598 w 12196437"/>
              <a:gd name="connsiteY104" fmla="*/ 1871382 h 6880475"/>
              <a:gd name="connsiteX105" fmla="*/ 1924951 w 12196437"/>
              <a:gd name="connsiteY105" fmla="*/ 1871382 h 6880475"/>
              <a:gd name="connsiteX106" fmla="*/ 2150220 w 12196437"/>
              <a:gd name="connsiteY106" fmla="*/ 2291216 h 6880475"/>
              <a:gd name="connsiteX107" fmla="*/ 3319265 w 12196437"/>
              <a:gd name="connsiteY107" fmla="*/ 2291216 h 6880475"/>
              <a:gd name="connsiteX108" fmla="*/ 3568665 w 12196437"/>
              <a:gd name="connsiteY108" fmla="*/ 1853820 h 6880475"/>
              <a:gd name="connsiteX109" fmla="*/ 4139353 w 12196437"/>
              <a:gd name="connsiteY109" fmla="*/ 1856852 h 6880475"/>
              <a:gd name="connsiteX110" fmla="*/ 4365758 w 12196437"/>
              <a:gd name="connsiteY110" fmla="*/ 2189259 h 6880475"/>
              <a:gd name="connsiteX111" fmla="*/ 4351733 w 12196437"/>
              <a:gd name="connsiteY111" fmla="*/ 2563864 h 6880475"/>
              <a:gd name="connsiteX112" fmla="*/ 4806566 w 12196437"/>
              <a:gd name="connsiteY112" fmla="*/ 3310294 h 6880475"/>
              <a:gd name="connsiteX113" fmla="*/ 5236761 w 12196437"/>
              <a:gd name="connsiteY113" fmla="*/ 3311936 h 6880475"/>
              <a:gd name="connsiteX114" fmla="*/ 5217179 w 12196437"/>
              <a:gd name="connsiteY114" fmla="*/ 3344912 h 6880475"/>
              <a:gd name="connsiteX115" fmla="*/ 4833982 w 12196437"/>
              <a:gd name="connsiteY115" fmla="*/ 3346301 h 6880475"/>
              <a:gd name="connsiteX116" fmla="*/ 4470243 w 12196437"/>
              <a:gd name="connsiteY116" fmla="*/ 3957166 h 6880475"/>
              <a:gd name="connsiteX117" fmla="*/ 4466200 w 12196437"/>
              <a:gd name="connsiteY117" fmla="*/ 4547185 h 6880475"/>
              <a:gd name="connsiteX118" fmla="*/ 3989889 w 12196437"/>
              <a:gd name="connsiteY118" fmla="*/ 5309408 h 6880475"/>
              <a:gd name="connsiteX119" fmla="*/ 3989889 w 12196437"/>
              <a:gd name="connsiteY119" fmla="*/ 5556786 h 6880475"/>
              <a:gd name="connsiteX120" fmla="*/ 3950345 w 12196437"/>
              <a:gd name="connsiteY120" fmla="*/ 5622106 h 6880475"/>
              <a:gd name="connsiteX121" fmla="*/ 3857736 w 12196437"/>
              <a:gd name="connsiteY121" fmla="*/ 5501448 h 6880475"/>
              <a:gd name="connsiteX122" fmla="*/ 3857736 w 12196437"/>
              <a:gd name="connsiteY122" fmla="*/ 5168410 h 6880475"/>
              <a:gd name="connsiteX123" fmla="*/ 3522802 w 12196437"/>
              <a:gd name="connsiteY123" fmla="*/ 4608082 h 6880475"/>
              <a:gd name="connsiteX124" fmla="*/ 3522802 w 12196437"/>
              <a:gd name="connsiteY124" fmla="*/ 4281108 h 6880475"/>
              <a:gd name="connsiteX125" fmla="*/ 3336195 w 12196437"/>
              <a:gd name="connsiteY125" fmla="*/ 3960830 h 6880475"/>
              <a:gd name="connsiteX126" fmla="*/ 3336195 w 12196437"/>
              <a:gd name="connsiteY126" fmla="*/ 3424002 h 6880475"/>
              <a:gd name="connsiteX127" fmla="*/ 3015158 w 12196437"/>
              <a:gd name="connsiteY127" fmla="*/ 2839290 h 6880475"/>
              <a:gd name="connsiteX128" fmla="*/ 1735312 w 12196437"/>
              <a:gd name="connsiteY128" fmla="*/ 2839290 h 6880475"/>
              <a:gd name="connsiteX129" fmla="*/ 1598231 w 12196437"/>
              <a:gd name="connsiteY129" fmla="*/ 3018316 h 6880475"/>
              <a:gd name="connsiteX130" fmla="*/ 1435880 w 12196437"/>
              <a:gd name="connsiteY130" fmla="*/ 3018316 h 6880475"/>
              <a:gd name="connsiteX131" fmla="*/ 1210865 w 12196437"/>
              <a:gd name="connsiteY131" fmla="*/ 2693869 h 6880475"/>
              <a:gd name="connsiteX132" fmla="*/ 1201263 w 12196437"/>
              <a:gd name="connsiteY132" fmla="*/ 2236638 h 6880475"/>
              <a:gd name="connsiteX133" fmla="*/ 1623246 w 12196437"/>
              <a:gd name="connsiteY133" fmla="*/ 1488944 h 6880475"/>
              <a:gd name="connsiteX134" fmla="*/ 2104483 w 12196437"/>
              <a:gd name="connsiteY134" fmla="*/ 1488944 h 6880475"/>
              <a:gd name="connsiteX135" fmla="*/ 2373593 w 12196437"/>
              <a:gd name="connsiteY135" fmla="*/ 1948955 h 6880475"/>
              <a:gd name="connsiteX136" fmla="*/ 3128235 w 12196437"/>
              <a:gd name="connsiteY136" fmla="*/ 1948955 h 6880475"/>
              <a:gd name="connsiteX137" fmla="*/ 3373339 w 12196437"/>
              <a:gd name="connsiteY137" fmla="*/ 1501578 h 6880475"/>
              <a:gd name="connsiteX138" fmla="*/ 4288437 w 12196437"/>
              <a:gd name="connsiteY138" fmla="*/ 1501578 h 6880475"/>
              <a:gd name="connsiteX139" fmla="*/ 4698165 w 12196437"/>
              <a:gd name="connsiteY139" fmla="*/ 2067717 h 6880475"/>
              <a:gd name="connsiteX140" fmla="*/ 4697532 w 12196437"/>
              <a:gd name="connsiteY140" fmla="*/ 2487932 h 6880475"/>
              <a:gd name="connsiteX141" fmla="*/ 4999743 w 12196437"/>
              <a:gd name="connsiteY141" fmla="*/ 3007199 h 6880475"/>
              <a:gd name="connsiteX142" fmla="*/ 5779529 w 12196437"/>
              <a:gd name="connsiteY142" fmla="*/ 3007199 h 6880475"/>
              <a:gd name="connsiteX143" fmla="*/ 5412124 w 12196437"/>
              <a:gd name="connsiteY143" fmla="*/ 3649776 h 6880475"/>
              <a:gd name="connsiteX144" fmla="*/ 5117999 w 12196437"/>
              <a:gd name="connsiteY144" fmla="*/ 3646618 h 6880475"/>
              <a:gd name="connsiteX145" fmla="*/ 4820842 w 12196437"/>
              <a:gd name="connsiteY145" fmla="*/ 4115347 h 6880475"/>
              <a:gd name="connsiteX146" fmla="*/ 4820842 w 12196437"/>
              <a:gd name="connsiteY146" fmla="*/ 4653691 h 6880475"/>
              <a:gd name="connsiteX147" fmla="*/ 4308777 w 12196437"/>
              <a:gd name="connsiteY147" fmla="*/ 5456344 h 6880475"/>
              <a:gd name="connsiteX148" fmla="*/ 4308777 w 12196437"/>
              <a:gd name="connsiteY148" fmla="*/ 5746173 h 6880475"/>
              <a:gd name="connsiteX149" fmla="*/ 4126971 w 12196437"/>
              <a:gd name="connsiteY149" fmla="*/ 6048637 h 6880475"/>
              <a:gd name="connsiteX150" fmla="*/ 3777634 w 12196437"/>
              <a:gd name="connsiteY150" fmla="*/ 6046490 h 6880475"/>
              <a:gd name="connsiteX151" fmla="*/ 3482119 w 12196437"/>
              <a:gd name="connsiteY151" fmla="*/ 5698668 h 6880475"/>
              <a:gd name="connsiteX152" fmla="*/ 3482119 w 12196437"/>
              <a:gd name="connsiteY152" fmla="*/ 5258366 h 6880475"/>
              <a:gd name="connsiteX153" fmla="*/ 3169549 w 12196437"/>
              <a:gd name="connsiteY153" fmla="*/ 4689826 h 6880475"/>
              <a:gd name="connsiteX154" fmla="*/ 3170560 w 12196437"/>
              <a:gd name="connsiteY154" fmla="*/ 4345543 h 6880475"/>
              <a:gd name="connsiteX155" fmla="*/ 2984458 w 12196437"/>
              <a:gd name="connsiteY155" fmla="*/ 4021474 h 6880475"/>
              <a:gd name="connsiteX156" fmla="*/ 2984458 w 12196437"/>
              <a:gd name="connsiteY156" fmla="*/ 3498544 h 6880475"/>
              <a:gd name="connsiteX157" fmla="*/ 2842701 w 12196437"/>
              <a:gd name="connsiteY157" fmla="*/ 3244975 h 6880475"/>
              <a:gd name="connsiteX158" fmla="*/ 1857863 w 12196437"/>
              <a:gd name="connsiteY158" fmla="*/ 3244975 h 6880475"/>
              <a:gd name="connsiteX159" fmla="*/ 1775615 w 12196437"/>
              <a:gd name="connsiteY159" fmla="*/ 3387615 h 6880475"/>
              <a:gd name="connsiteX160" fmla="*/ 1225520 w 12196437"/>
              <a:gd name="connsiteY160" fmla="*/ 3387615 h 6880475"/>
              <a:gd name="connsiteX161" fmla="*/ 857360 w 12196437"/>
              <a:gd name="connsiteY161" fmla="*/ 2815285 h 6880475"/>
              <a:gd name="connsiteX162" fmla="*/ 857360 w 12196437"/>
              <a:gd name="connsiteY162" fmla="*/ 2118254 h 6880475"/>
              <a:gd name="connsiteX163" fmla="*/ 1444599 w 12196437"/>
              <a:gd name="connsiteY163" fmla="*/ 1131901 h 6880475"/>
              <a:gd name="connsiteX164" fmla="*/ 2327351 w 12196437"/>
              <a:gd name="connsiteY164" fmla="*/ 1131901 h 6880475"/>
              <a:gd name="connsiteX165" fmla="*/ 2561211 w 12196437"/>
              <a:gd name="connsiteY165" fmla="*/ 1518003 h 6880475"/>
              <a:gd name="connsiteX166" fmla="*/ 2943775 w 12196437"/>
              <a:gd name="connsiteY166" fmla="*/ 1515476 h 6880475"/>
              <a:gd name="connsiteX167" fmla="*/ 3154640 w 12196437"/>
              <a:gd name="connsiteY167" fmla="*/ 1131901 h 6880475"/>
              <a:gd name="connsiteX168" fmla="*/ 9701445 w 12196437"/>
              <a:gd name="connsiteY168" fmla="*/ 1131901 h 6880475"/>
              <a:gd name="connsiteX169" fmla="*/ 9701445 w 12196437"/>
              <a:gd name="connsiteY169" fmla="*/ 917119 h 6880475"/>
              <a:gd name="connsiteX170" fmla="*/ 3027541 w 12196437"/>
              <a:gd name="connsiteY170" fmla="*/ 917119 h 6880475"/>
              <a:gd name="connsiteX171" fmla="*/ 2816548 w 12196437"/>
              <a:gd name="connsiteY171" fmla="*/ 1301452 h 6880475"/>
              <a:gd name="connsiteX172" fmla="*/ 2681994 w 12196437"/>
              <a:gd name="connsiteY172" fmla="*/ 1302336 h 6880475"/>
              <a:gd name="connsiteX173" fmla="*/ 2448388 w 12196437"/>
              <a:gd name="connsiteY173" fmla="*/ 917119 h 6880475"/>
              <a:gd name="connsiteX174" fmla="*/ 0 w 12196437"/>
              <a:gd name="connsiteY174" fmla="*/ 0 h 6880475"/>
              <a:gd name="connsiteX175" fmla="*/ 11413612 w 12196437"/>
              <a:gd name="connsiteY175" fmla="*/ 0 h 6880475"/>
              <a:gd name="connsiteX176" fmla="*/ 12183186 w 12196437"/>
              <a:gd name="connsiteY176" fmla="*/ 0 h 6880475"/>
              <a:gd name="connsiteX177" fmla="*/ 12196437 w 12196437"/>
              <a:gd name="connsiteY177" fmla="*/ 0 h 6880475"/>
              <a:gd name="connsiteX178" fmla="*/ 12196437 w 12196437"/>
              <a:gd name="connsiteY178" fmla="*/ 6880472 h 6880475"/>
              <a:gd name="connsiteX179" fmla="*/ 12183186 w 12196437"/>
              <a:gd name="connsiteY179" fmla="*/ 6880472 h 6880475"/>
              <a:gd name="connsiteX180" fmla="*/ 12183186 w 12196437"/>
              <a:gd name="connsiteY180" fmla="*/ 6880475 h 6880475"/>
              <a:gd name="connsiteX181" fmla="*/ 0 w 12196437"/>
              <a:gd name="connsiteY181" fmla="*/ 6880475 h 688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6437" h="6880475">
                <a:moveTo>
                  <a:pt x="1322551" y="917119"/>
                </a:moveTo>
                <a:lnTo>
                  <a:pt x="642578" y="2059126"/>
                </a:lnTo>
                <a:lnTo>
                  <a:pt x="642578" y="2878457"/>
                </a:lnTo>
                <a:lnTo>
                  <a:pt x="1108528" y="3602271"/>
                </a:lnTo>
                <a:lnTo>
                  <a:pt x="1899683" y="3602271"/>
                </a:lnTo>
                <a:lnTo>
                  <a:pt x="1982058" y="3459631"/>
                </a:lnTo>
                <a:lnTo>
                  <a:pt x="2716485" y="3459631"/>
                </a:lnTo>
                <a:lnTo>
                  <a:pt x="2769423" y="3554387"/>
                </a:lnTo>
                <a:lnTo>
                  <a:pt x="2769423" y="4078708"/>
                </a:lnTo>
                <a:lnTo>
                  <a:pt x="2955399" y="4402397"/>
                </a:lnTo>
                <a:lnTo>
                  <a:pt x="2954388" y="4744531"/>
                </a:lnTo>
                <a:lnTo>
                  <a:pt x="3267086" y="5313072"/>
                </a:lnTo>
                <a:lnTo>
                  <a:pt x="3267086" y="5777000"/>
                </a:lnTo>
                <a:lnTo>
                  <a:pt x="3677951" y="6260639"/>
                </a:lnTo>
                <a:lnTo>
                  <a:pt x="4248259" y="6264176"/>
                </a:lnTo>
                <a:lnTo>
                  <a:pt x="4523812" y="5805807"/>
                </a:lnTo>
                <a:lnTo>
                  <a:pt x="4523812" y="5519010"/>
                </a:lnTo>
                <a:lnTo>
                  <a:pt x="5035877" y="4716736"/>
                </a:lnTo>
                <a:lnTo>
                  <a:pt x="5035877" y="4178518"/>
                </a:lnTo>
                <a:lnTo>
                  <a:pt x="5235624" y="3862662"/>
                </a:lnTo>
                <a:lnTo>
                  <a:pt x="5536950" y="3866200"/>
                </a:lnTo>
                <a:lnTo>
                  <a:pt x="6150722" y="2792291"/>
                </a:lnTo>
                <a:lnTo>
                  <a:pt x="5124064" y="2792291"/>
                </a:lnTo>
                <a:lnTo>
                  <a:pt x="4913199" y="2429941"/>
                </a:lnTo>
                <a:lnTo>
                  <a:pt x="4913199" y="1998230"/>
                </a:lnTo>
                <a:lnTo>
                  <a:pt x="4398481" y="1286670"/>
                </a:lnTo>
                <a:lnTo>
                  <a:pt x="3246239" y="1286670"/>
                </a:lnTo>
                <a:lnTo>
                  <a:pt x="3001135" y="1734048"/>
                </a:lnTo>
                <a:lnTo>
                  <a:pt x="2497029" y="1734048"/>
                </a:lnTo>
                <a:lnTo>
                  <a:pt x="2227921" y="1274036"/>
                </a:lnTo>
                <a:lnTo>
                  <a:pt x="1498168" y="1274036"/>
                </a:lnTo>
                <a:lnTo>
                  <a:pt x="985470" y="2182310"/>
                </a:lnTo>
                <a:lnTo>
                  <a:pt x="998104" y="2763485"/>
                </a:lnTo>
                <a:lnTo>
                  <a:pt x="1323436" y="3233478"/>
                </a:lnTo>
                <a:lnTo>
                  <a:pt x="1704231" y="3233478"/>
                </a:lnTo>
                <a:lnTo>
                  <a:pt x="1841439" y="3054072"/>
                </a:lnTo>
                <a:lnTo>
                  <a:pt x="2888059" y="3054072"/>
                </a:lnTo>
                <a:lnTo>
                  <a:pt x="3121791" y="3479213"/>
                </a:lnTo>
                <a:lnTo>
                  <a:pt x="3121791" y="4018947"/>
                </a:lnTo>
                <a:lnTo>
                  <a:pt x="3308400" y="4339225"/>
                </a:lnTo>
                <a:lnTo>
                  <a:pt x="3308400" y="4666958"/>
                </a:lnTo>
                <a:lnTo>
                  <a:pt x="3643332" y="5227159"/>
                </a:lnTo>
                <a:lnTo>
                  <a:pt x="3643332" y="5573716"/>
                </a:lnTo>
                <a:lnTo>
                  <a:pt x="3866074" y="5864303"/>
                </a:lnTo>
                <a:lnTo>
                  <a:pt x="4054577" y="5864303"/>
                </a:lnTo>
                <a:lnTo>
                  <a:pt x="4204672" y="5616293"/>
                </a:lnTo>
                <a:lnTo>
                  <a:pt x="4204672" y="5371063"/>
                </a:lnTo>
                <a:lnTo>
                  <a:pt x="4680603" y="4609724"/>
                </a:lnTo>
                <a:lnTo>
                  <a:pt x="4684646" y="4017179"/>
                </a:lnTo>
                <a:lnTo>
                  <a:pt x="4956281" y="3560957"/>
                </a:lnTo>
                <a:lnTo>
                  <a:pt x="5339856" y="3559441"/>
                </a:lnTo>
                <a:lnTo>
                  <a:pt x="5613009" y="3098544"/>
                </a:lnTo>
                <a:lnTo>
                  <a:pt x="4927349" y="3096017"/>
                </a:lnTo>
                <a:lnTo>
                  <a:pt x="4568411" y="2507768"/>
                </a:lnTo>
                <a:lnTo>
                  <a:pt x="4582687" y="2127225"/>
                </a:lnTo>
                <a:lnTo>
                  <a:pt x="4252934" y="1643207"/>
                </a:lnTo>
                <a:lnTo>
                  <a:pt x="3444344" y="1638786"/>
                </a:lnTo>
                <a:lnTo>
                  <a:pt x="3194438" y="2076941"/>
                </a:lnTo>
                <a:lnTo>
                  <a:pt x="2278710" y="2076941"/>
                </a:lnTo>
                <a:lnTo>
                  <a:pt x="2053568" y="1657105"/>
                </a:lnTo>
                <a:lnTo>
                  <a:pt x="1715602" y="1657105"/>
                </a:lnTo>
                <a:lnTo>
                  <a:pt x="1365381" y="2321286"/>
                </a:lnTo>
                <a:lnTo>
                  <a:pt x="1372331" y="2653694"/>
                </a:lnTo>
                <a:lnTo>
                  <a:pt x="1441818" y="2745670"/>
                </a:lnTo>
                <a:lnTo>
                  <a:pt x="1553125" y="2743775"/>
                </a:lnTo>
                <a:lnTo>
                  <a:pt x="1649399" y="2662411"/>
                </a:lnTo>
                <a:lnTo>
                  <a:pt x="3697281" y="2663801"/>
                </a:lnTo>
                <a:lnTo>
                  <a:pt x="3898038" y="2270370"/>
                </a:lnTo>
                <a:lnTo>
                  <a:pt x="3931141" y="2270370"/>
                </a:lnTo>
                <a:lnTo>
                  <a:pt x="3994312" y="2353504"/>
                </a:lnTo>
                <a:lnTo>
                  <a:pt x="3994312" y="2771317"/>
                </a:lnTo>
                <a:lnTo>
                  <a:pt x="4377887" y="3414653"/>
                </a:lnTo>
                <a:lnTo>
                  <a:pt x="4099303" y="3832466"/>
                </a:lnTo>
                <a:lnTo>
                  <a:pt x="4091595" y="4456471"/>
                </a:lnTo>
                <a:lnTo>
                  <a:pt x="3969297" y="4641815"/>
                </a:lnTo>
                <a:lnTo>
                  <a:pt x="3858620" y="4455966"/>
                </a:lnTo>
                <a:lnTo>
                  <a:pt x="3858620" y="4076939"/>
                </a:lnTo>
                <a:lnTo>
                  <a:pt x="3720781" y="3851165"/>
                </a:lnTo>
                <a:lnTo>
                  <a:pt x="3720781" y="3321665"/>
                </a:lnTo>
                <a:lnTo>
                  <a:pt x="3556536" y="3043712"/>
                </a:lnTo>
                <a:lnTo>
                  <a:pt x="3728487" y="3043712"/>
                </a:lnTo>
                <a:lnTo>
                  <a:pt x="3946176" y="3385973"/>
                </a:lnTo>
                <a:lnTo>
                  <a:pt x="3779276" y="3638658"/>
                </a:lnTo>
                <a:lnTo>
                  <a:pt x="3779276" y="3763104"/>
                </a:lnTo>
                <a:lnTo>
                  <a:pt x="3994058" y="3763104"/>
                </a:lnTo>
                <a:lnTo>
                  <a:pt x="3994058" y="3703345"/>
                </a:lnTo>
                <a:lnTo>
                  <a:pt x="4202144" y="3389005"/>
                </a:lnTo>
                <a:lnTo>
                  <a:pt x="3846365" y="2829562"/>
                </a:lnTo>
                <a:lnTo>
                  <a:pt x="3180036" y="2829562"/>
                </a:lnTo>
                <a:lnTo>
                  <a:pt x="3505368" y="3380540"/>
                </a:lnTo>
                <a:lnTo>
                  <a:pt x="3505368" y="3911178"/>
                </a:lnTo>
                <a:lnTo>
                  <a:pt x="3643206" y="4136952"/>
                </a:lnTo>
                <a:lnTo>
                  <a:pt x="3643206" y="4514083"/>
                </a:lnTo>
                <a:lnTo>
                  <a:pt x="3959062" y="5043836"/>
                </a:lnTo>
                <a:lnTo>
                  <a:pt x="4305619" y="4522043"/>
                </a:lnTo>
                <a:lnTo>
                  <a:pt x="4313199" y="3898291"/>
                </a:lnTo>
                <a:lnTo>
                  <a:pt x="4631708" y="3420464"/>
                </a:lnTo>
                <a:lnTo>
                  <a:pt x="4209093" y="2712442"/>
                </a:lnTo>
                <a:lnTo>
                  <a:pt x="4209093" y="2281616"/>
                </a:lnTo>
                <a:lnTo>
                  <a:pt x="4037899" y="2055968"/>
                </a:lnTo>
                <a:lnTo>
                  <a:pt x="3766642" y="2055968"/>
                </a:lnTo>
                <a:lnTo>
                  <a:pt x="3566390" y="2448766"/>
                </a:lnTo>
                <a:lnTo>
                  <a:pt x="1582816" y="2447629"/>
                </a:lnTo>
                <a:lnTo>
                  <a:pt x="1581300" y="2371823"/>
                </a:lnTo>
                <a:lnTo>
                  <a:pt x="1844598" y="1871382"/>
                </a:lnTo>
                <a:lnTo>
                  <a:pt x="1924951" y="1871382"/>
                </a:lnTo>
                <a:lnTo>
                  <a:pt x="2150220" y="2291216"/>
                </a:lnTo>
                <a:lnTo>
                  <a:pt x="3319265" y="2291216"/>
                </a:lnTo>
                <a:lnTo>
                  <a:pt x="3568665" y="1853820"/>
                </a:lnTo>
                <a:lnTo>
                  <a:pt x="4139353" y="1856852"/>
                </a:lnTo>
                <a:lnTo>
                  <a:pt x="4365758" y="2189259"/>
                </a:lnTo>
                <a:lnTo>
                  <a:pt x="4351733" y="2563864"/>
                </a:lnTo>
                <a:lnTo>
                  <a:pt x="4806566" y="3310294"/>
                </a:lnTo>
                <a:lnTo>
                  <a:pt x="5236761" y="3311936"/>
                </a:lnTo>
                <a:lnTo>
                  <a:pt x="5217179" y="3344912"/>
                </a:lnTo>
                <a:lnTo>
                  <a:pt x="4833982" y="3346301"/>
                </a:lnTo>
                <a:lnTo>
                  <a:pt x="4470243" y="3957166"/>
                </a:lnTo>
                <a:lnTo>
                  <a:pt x="4466200" y="4547185"/>
                </a:lnTo>
                <a:lnTo>
                  <a:pt x="3989889" y="5309408"/>
                </a:lnTo>
                <a:lnTo>
                  <a:pt x="3989889" y="5556786"/>
                </a:lnTo>
                <a:lnTo>
                  <a:pt x="3950345" y="5622106"/>
                </a:lnTo>
                <a:lnTo>
                  <a:pt x="3857736" y="5501448"/>
                </a:lnTo>
                <a:lnTo>
                  <a:pt x="3857736" y="5168410"/>
                </a:lnTo>
                <a:lnTo>
                  <a:pt x="3522802" y="4608082"/>
                </a:lnTo>
                <a:lnTo>
                  <a:pt x="3522802" y="4281108"/>
                </a:lnTo>
                <a:lnTo>
                  <a:pt x="3336195" y="3960830"/>
                </a:lnTo>
                <a:lnTo>
                  <a:pt x="3336195" y="3424002"/>
                </a:lnTo>
                <a:lnTo>
                  <a:pt x="3015158" y="2839290"/>
                </a:lnTo>
                <a:lnTo>
                  <a:pt x="1735312" y="2839290"/>
                </a:lnTo>
                <a:lnTo>
                  <a:pt x="1598231" y="3018316"/>
                </a:lnTo>
                <a:lnTo>
                  <a:pt x="1435880" y="3018316"/>
                </a:lnTo>
                <a:lnTo>
                  <a:pt x="1210865" y="2693869"/>
                </a:lnTo>
                <a:lnTo>
                  <a:pt x="1201263" y="2236638"/>
                </a:lnTo>
                <a:lnTo>
                  <a:pt x="1623246" y="1488944"/>
                </a:lnTo>
                <a:lnTo>
                  <a:pt x="2104483" y="1488944"/>
                </a:lnTo>
                <a:lnTo>
                  <a:pt x="2373593" y="1948955"/>
                </a:lnTo>
                <a:lnTo>
                  <a:pt x="3128235" y="1948955"/>
                </a:lnTo>
                <a:lnTo>
                  <a:pt x="3373339" y="1501578"/>
                </a:lnTo>
                <a:lnTo>
                  <a:pt x="4288437" y="1501578"/>
                </a:lnTo>
                <a:lnTo>
                  <a:pt x="4698165" y="2067717"/>
                </a:lnTo>
                <a:lnTo>
                  <a:pt x="4697532" y="2487932"/>
                </a:lnTo>
                <a:lnTo>
                  <a:pt x="4999743" y="3007199"/>
                </a:lnTo>
                <a:lnTo>
                  <a:pt x="5779529" y="3007199"/>
                </a:lnTo>
                <a:lnTo>
                  <a:pt x="5412124" y="3649776"/>
                </a:lnTo>
                <a:lnTo>
                  <a:pt x="5117999" y="3646618"/>
                </a:lnTo>
                <a:lnTo>
                  <a:pt x="4820842" y="4115347"/>
                </a:lnTo>
                <a:lnTo>
                  <a:pt x="4820842" y="4653691"/>
                </a:lnTo>
                <a:lnTo>
                  <a:pt x="4308777" y="5456344"/>
                </a:lnTo>
                <a:lnTo>
                  <a:pt x="4308777" y="5746173"/>
                </a:lnTo>
                <a:lnTo>
                  <a:pt x="4126971" y="6048637"/>
                </a:lnTo>
                <a:lnTo>
                  <a:pt x="3777634" y="6046490"/>
                </a:lnTo>
                <a:lnTo>
                  <a:pt x="3482119" y="5698668"/>
                </a:lnTo>
                <a:lnTo>
                  <a:pt x="3482119" y="5258366"/>
                </a:lnTo>
                <a:lnTo>
                  <a:pt x="3169549" y="4689826"/>
                </a:lnTo>
                <a:lnTo>
                  <a:pt x="3170560" y="4345543"/>
                </a:lnTo>
                <a:lnTo>
                  <a:pt x="2984458" y="4021474"/>
                </a:lnTo>
                <a:lnTo>
                  <a:pt x="2984458" y="3498544"/>
                </a:lnTo>
                <a:lnTo>
                  <a:pt x="2842701" y="3244975"/>
                </a:lnTo>
                <a:lnTo>
                  <a:pt x="1857863" y="3244975"/>
                </a:lnTo>
                <a:lnTo>
                  <a:pt x="1775615" y="3387615"/>
                </a:lnTo>
                <a:lnTo>
                  <a:pt x="1225520" y="3387615"/>
                </a:lnTo>
                <a:lnTo>
                  <a:pt x="857360" y="2815285"/>
                </a:lnTo>
                <a:lnTo>
                  <a:pt x="857360" y="2118254"/>
                </a:lnTo>
                <a:lnTo>
                  <a:pt x="1444599" y="1131901"/>
                </a:lnTo>
                <a:lnTo>
                  <a:pt x="2327351" y="1131901"/>
                </a:lnTo>
                <a:lnTo>
                  <a:pt x="2561211" y="1518003"/>
                </a:lnTo>
                <a:lnTo>
                  <a:pt x="2943775" y="1515476"/>
                </a:lnTo>
                <a:lnTo>
                  <a:pt x="3154640" y="1131901"/>
                </a:lnTo>
                <a:lnTo>
                  <a:pt x="9701445" y="1131901"/>
                </a:lnTo>
                <a:lnTo>
                  <a:pt x="9701445" y="917119"/>
                </a:lnTo>
                <a:lnTo>
                  <a:pt x="3027541" y="917119"/>
                </a:lnTo>
                <a:lnTo>
                  <a:pt x="2816548" y="1301452"/>
                </a:lnTo>
                <a:lnTo>
                  <a:pt x="2681994" y="1302336"/>
                </a:lnTo>
                <a:lnTo>
                  <a:pt x="2448388" y="917119"/>
                </a:lnTo>
                <a:close/>
                <a:moveTo>
                  <a:pt x="0" y="0"/>
                </a:moveTo>
                <a:lnTo>
                  <a:pt x="11413612" y="0"/>
                </a:lnTo>
                <a:lnTo>
                  <a:pt x="12183186" y="0"/>
                </a:lnTo>
                <a:lnTo>
                  <a:pt x="12196437" y="0"/>
                </a:lnTo>
                <a:lnTo>
                  <a:pt x="12196437" y="6880472"/>
                </a:lnTo>
                <a:lnTo>
                  <a:pt x="12183186" y="6880472"/>
                </a:lnTo>
                <a:lnTo>
                  <a:pt x="12183186" y="6880475"/>
                </a:lnTo>
                <a:lnTo>
                  <a:pt x="0" y="6880475"/>
                </a:lnTo>
                <a:close/>
              </a:path>
            </a:pathLst>
          </a:custGeom>
          <a:solidFill>
            <a:schemeClr val="tx1">
              <a:alpha val="4701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sp>
        <p:nvSpPr>
          <p:cNvPr id="521" name="Title 520">
            <a:extLst>
              <a:ext uri="{FF2B5EF4-FFF2-40B4-BE49-F238E27FC236}">
                <a16:creationId xmlns:a16="http://schemas.microsoft.com/office/drawing/2014/main" id="{DD3D5241-53C0-7612-D85F-F4D957CE0428}"/>
              </a:ext>
            </a:extLst>
          </p:cNvPr>
          <p:cNvSpPr>
            <a:spLocks noGrp="1"/>
          </p:cNvSpPr>
          <p:nvPr>
            <p:ph type="title"/>
          </p:nvPr>
        </p:nvSpPr>
        <p:spPr>
          <a:xfrm>
            <a:off x="1463040" y="1217713"/>
            <a:ext cx="9523828" cy="5575052"/>
          </a:xfrm>
        </p:spPr>
        <p:txBody>
          <a:bodyPr/>
          <a:lstStyle/>
          <a:p>
            <a:pPr algn="just">
              <a:lnSpc>
                <a:spcPct val="150000"/>
              </a:lnSpc>
              <a:spcBef>
                <a:spcPts val="300"/>
              </a:spcBef>
            </a:pPr>
            <a:r>
              <a:rPr lang="en-GB" sz="2400" dirty="0">
                <a:solidFill>
                  <a:srgbClr val="FFFFFF"/>
                </a:solidFill>
                <a:latin typeface="Tahoma" panose="020B0604030504040204" pitchFamily="34" charset="0"/>
                <a:ea typeface="Times New Roman" panose="02020603050405020304" pitchFamily="18" charset="0"/>
              </a:rPr>
              <a:t>HOAC-HO-55260</a:t>
            </a:r>
            <a:br>
              <a:rPr lang="en-US" sz="2400" dirty="0">
                <a:solidFill>
                  <a:schemeClr val="bg1"/>
                </a:solidFill>
              </a:rPr>
            </a:br>
            <a:br>
              <a:rPr lang="en-US" sz="2400" dirty="0">
                <a:solidFill>
                  <a:schemeClr val="bg1"/>
                </a:solidFill>
              </a:rPr>
            </a:br>
            <a:r>
              <a:rPr lang="en-US" sz="2400" dirty="0">
                <a:solidFill>
                  <a:schemeClr val="bg1"/>
                </a:solidFill>
              </a:rPr>
              <a:t>SUPPLY, INSTALLATION, AND REMOVAL OF INTELLIGENT SMART CONTAINER LOCKS WITHIN THE TRANSNET OPERATING DIVISION OF RAIL INFRASTRUCTURE MANAGER (TRIM) FOR A PERIOD OF THREE (03) YEARS.</a:t>
            </a:r>
            <a:br>
              <a:rPr lang="en-ZA" sz="2000" dirty="0">
                <a:effectLst/>
                <a:latin typeface="Tahoma" panose="020B0604030504040204" pitchFamily="34" charset="0"/>
                <a:ea typeface="Times New Roman" panose="02020603050405020304" pitchFamily="18" charset="0"/>
                <a:cs typeface="Times New Roman" panose="02020603050405020304" pitchFamily="18" charset="0"/>
              </a:rPr>
            </a:br>
            <a:br>
              <a:rPr lang="en-US" sz="2400" dirty="0">
                <a:solidFill>
                  <a:schemeClr val="bg1"/>
                </a:solidFill>
              </a:rPr>
            </a:br>
            <a:r>
              <a:rPr lang="en-US" sz="2400" dirty="0">
                <a:solidFill>
                  <a:schemeClr val="bg1"/>
                </a:solidFill>
              </a:rPr>
              <a:t>TRANSNET INFRASTRURE MANAGER (TRIM)	       </a:t>
            </a:r>
            <a:br>
              <a:rPr lang="en-US" sz="2400" dirty="0">
                <a:solidFill>
                  <a:schemeClr val="bg1"/>
                </a:solidFill>
              </a:rPr>
            </a:br>
            <a:r>
              <a:rPr lang="en-US" sz="2400" dirty="0">
                <a:solidFill>
                  <a:schemeClr val="bg1"/>
                </a:solidFill>
              </a:rPr>
              <a:t>   11-DECEMBER-2025</a:t>
            </a:r>
            <a:br>
              <a:rPr lang="en-US" sz="2400" dirty="0">
                <a:solidFill>
                  <a:schemeClr val="bg1"/>
                </a:solidFill>
              </a:rPr>
            </a:br>
            <a:r>
              <a:rPr lang="en-US" sz="2400" dirty="0">
                <a:solidFill>
                  <a:schemeClr val="bg1"/>
                </a:solidFill>
              </a:rPr>
              <a:t>10H00:AM</a:t>
            </a:r>
            <a:br>
              <a:rPr kumimoji="0" lang="en-US" sz="2400" b="1" u="none" strike="noStrike" kern="1200" cap="none" spc="0" normalizeH="0" baseline="0" noProof="0" dirty="0">
                <a:ln>
                  <a:noFill/>
                </a:ln>
                <a:solidFill>
                  <a:srgbClr val="FFFFFF"/>
                </a:solidFill>
                <a:effectLst/>
                <a:uLnTx/>
                <a:uFillTx/>
              </a:rPr>
            </a:br>
            <a:r>
              <a:rPr lang="en-US" sz="2400" dirty="0">
                <a:solidFill>
                  <a:schemeClr val="bg1"/>
                </a:solidFill>
              </a:rPr>
              <a:t>		</a:t>
            </a:r>
            <a:endParaRPr lang="en-US" sz="9600" dirty="0">
              <a:solidFill>
                <a:schemeClr val="bg1"/>
              </a:solidFill>
            </a:endParaRPr>
          </a:p>
        </p:txBody>
      </p:sp>
      <p:sp>
        <p:nvSpPr>
          <p:cNvPr id="522" name="Text Placeholder 521">
            <a:extLst>
              <a:ext uri="{FF2B5EF4-FFF2-40B4-BE49-F238E27FC236}">
                <a16:creationId xmlns:a16="http://schemas.microsoft.com/office/drawing/2014/main" id="{6864D623-7115-AB1B-0C2E-4786ED32231E}"/>
              </a:ext>
            </a:extLst>
          </p:cNvPr>
          <p:cNvSpPr>
            <a:spLocks noGrp="1"/>
          </p:cNvSpPr>
          <p:nvPr>
            <p:ph type="body" sz="quarter" idx="13"/>
          </p:nvPr>
        </p:nvSpPr>
        <p:spPr>
          <a:xfrm>
            <a:off x="3977718" y="3551578"/>
            <a:ext cx="3325269" cy="1576567"/>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srgbClr val="FFFFFF"/>
              </a:solidFill>
              <a:effectLst/>
              <a:uLnTx/>
              <a:uFillTx/>
            </a:endParaRPr>
          </a:p>
          <a:p>
            <a:pPr defTabSz="457200">
              <a:lnSpc>
                <a:spcPct val="100000"/>
              </a:lnSpc>
              <a:spcBef>
                <a:spcPts val="0"/>
              </a:spcBef>
              <a:spcAft>
                <a:spcPts val="0"/>
              </a:spcAft>
              <a:defRPr/>
            </a:pPr>
            <a:r>
              <a:rPr lang="en-US" b="1" dirty="0">
                <a:solidFill>
                  <a:srgbClr val="FFFFFF"/>
                </a:solidFill>
              </a:rPr>
              <a:t>Presented By: Thivhonali Munyai</a:t>
            </a:r>
          </a:p>
          <a:p>
            <a:pPr marL="0" marR="0" lvl="0" indent="0" defTabSz="457200" rtl="0" eaLnBrk="1" fontAlgn="auto" latinLnBrk="0" hangingPunct="1">
              <a:lnSpc>
                <a:spcPct val="100000"/>
              </a:lnSpc>
              <a:spcBef>
                <a:spcPts val="0"/>
              </a:spcBef>
              <a:spcAft>
                <a:spcPts val="0"/>
              </a:spcAft>
              <a:buClrTx/>
              <a:buSzTx/>
              <a:buFontTx/>
              <a:buNone/>
              <a:tabLst/>
              <a:defRPr/>
            </a:pPr>
            <a:endParaRPr lang="en-US" b="1" dirty="0">
              <a:solidFill>
                <a:srgbClr val="FFFFFF"/>
              </a:solidFill>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srgbClr val="FFFFFF"/>
              </a:solidFill>
              <a:effectLst/>
              <a:uLnTx/>
              <a:uFillTx/>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srgbClr val="FFFFFF"/>
              </a:solidFill>
              <a:effectLst/>
              <a:uLnTx/>
              <a:uFillTx/>
            </a:endParaRPr>
          </a:p>
        </p:txBody>
      </p:sp>
      <p:pic>
        <p:nvPicPr>
          <p:cNvPr id="3" name="Picture 2">
            <a:extLst>
              <a:ext uri="{FF2B5EF4-FFF2-40B4-BE49-F238E27FC236}">
                <a16:creationId xmlns:a16="http://schemas.microsoft.com/office/drawing/2014/main" id="{03B23AF7-3458-051D-CD8B-A53B0977D5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Tree>
    <p:extLst>
      <p:ext uri="{BB962C8B-B14F-4D97-AF65-F5344CB8AC3E}">
        <p14:creationId xmlns:p14="http://schemas.microsoft.com/office/powerpoint/2010/main" val="307966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0A0263A7-C2D0-8572-E914-238671BA0913}"/>
              </a:ext>
            </a:extLst>
          </p:cNvPr>
          <p:cNvSpPr>
            <a:spLocks noGrp="1"/>
          </p:cNvSpPr>
          <p:nvPr>
            <p:ph type="title"/>
          </p:nvPr>
        </p:nvSpPr>
        <p:spPr>
          <a:xfrm>
            <a:off x="283474" y="249922"/>
            <a:ext cx="10079725" cy="461665"/>
          </a:xfrm>
        </p:spPr>
        <p:txBody>
          <a:bodyPr/>
          <a:lstStyle/>
          <a:p>
            <a:r>
              <a:rPr lang="en-US" dirty="0"/>
              <a:t>COMMERCIAL EVALUATION SPECIFIC GOALS</a:t>
            </a:r>
          </a:p>
        </p:txBody>
      </p:sp>
      <p:graphicFrame>
        <p:nvGraphicFramePr>
          <p:cNvPr id="2" name="Table 1">
            <a:extLst>
              <a:ext uri="{FF2B5EF4-FFF2-40B4-BE49-F238E27FC236}">
                <a16:creationId xmlns:a16="http://schemas.microsoft.com/office/drawing/2014/main" id="{E0060876-062B-EE7D-0671-CAD507099D47}"/>
              </a:ext>
            </a:extLst>
          </p:cNvPr>
          <p:cNvGraphicFramePr>
            <a:graphicFrameLocks noGrp="1"/>
          </p:cNvGraphicFramePr>
          <p:nvPr>
            <p:extLst>
              <p:ext uri="{D42A27DB-BD31-4B8C-83A1-F6EECF244321}">
                <p14:modId xmlns:p14="http://schemas.microsoft.com/office/powerpoint/2010/main" val="4067015412"/>
              </p:ext>
            </p:extLst>
          </p:nvPr>
        </p:nvGraphicFramePr>
        <p:xfrm>
          <a:off x="729341" y="711587"/>
          <a:ext cx="9633858" cy="8741095"/>
        </p:xfrm>
        <a:graphic>
          <a:graphicData uri="http://schemas.openxmlformats.org/drawingml/2006/table">
            <a:tbl>
              <a:tblPr firstRow="1" firstCol="1" bandRow="1">
                <a:tableStyleId>{5C22544A-7EE6-4342-B048-85BDC9FD1C3A}</a:tableStyleId>
              </a:tblPr>
              <a:tblGrid>
                <a:gridCol w="6735966">
                  <a:extLst>
                    <a:ext uri="{9D8B030D-6E8A-4147-A177-3AD203B41FA5}">
                      <a16:colId xmlns:a16="http://schemas.microsoft.com/office/drawing/2014/main" val="586780442"/>
                    </a:ext>
                  </a:extLst>
                </a:gridCol>
                <a:gridCol w="2897892">
                  <a:extLst>
                    <a:ext uri="{9D8B030D-6E8A-4147-A177-3AD203B41FA5}">
                      <a16:colId xmlns:a16="http://schemas.microsoft.com/office/drawing/2014/main" val="634543338"/>
                    </a:ext>
                  </a:extLst>
                </a:gridCol>
              </a:tblGrid>
              <a:tr h="783670">
                <a:tc>
                  <a:txBody>
                    <a:bodyPr/>
                    <a:lstStyle/>
                    <a:p>
                      <a:pPr algn="just">
                        <a:lnSpc>
                          <a:spcPct val="150000"/>
                        </a:lnSpc>
                        <a:spcBef>
                          <a:spcPts val="300"/>
                        </a:spcBef>
                      </a:pPr>
                      <a:r>
                        <a:rPr lang="en-ZA" sz="1400">
                          <a:effectLst/>
                        </a:rPr>
                        <a:t>Selected Specific Goal</a:t>
                      </a:r>
                      <a:endParaRPr lang="en-ZA" sz="1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pPr>
                      <a:r>
                        <a:rPr lang="en-ZA" sz="1400" dirty="0">
                          <a:effectLst/>
                        </a:rPr>
                        <a:t>Number of points allocated (10)</a:t>
                      </a:r>
                      <a:endParaRPr lang="en-ZA"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0380577"/>
                  </a:ext>
                </a:extLst>
              </a:tr>
              <a:tr h="973990">
                <a:tc>
                  <a:txBody>
                    <a:bodyPr/>
                    <a:lstStyle/>
                    <a:p>
                      <a:r>
                        <a:rPr lang="en-GB" sz="1534" b="1" kern="1200" dirty="0">
                          <a:solidFill>
                            <a:schemeClr val="lt1"/>
                          </a:solidFill>
                          <a:effectLst/>
                          <a:latin typeface="+mn-lt"/>
                          <a:ea typeface="+mn-ea"/>
                          <a:cs typeface="+mn-cs"/>
                        </a:rPr>
                        <a:t>B-BBEE Level of contributor (1 or 2) </a:t>
                      </a:r>
                      <a:endParaRPr lang="en-ZA" sz="1534" b="1" kern="1200" dirty="0">
                        <a:solidFill>
                          <a:schemeClr val="lt1"/>
                        </a:solidFill>
                        <a:effectLst/>
                        <a:latin typeface="+mn-lt"/>
                        <a:ea typeface="+mn-ea"/>
                        <a:cs typeface="+mn-cs"/>
                      </a:endParaRPr>
                    </a:p>
                  </a:txBody>
                  <a:tcPr marL="68580" marR="68580" marT="0" marB="0"/>
                </a:tc>
                <a:tc>
                  <a:txBody>
                    <a:bodyPr/>
                    <a:lstStyle/>
                    <a:p>
                      <a:pPr algn="just">
                        <a:lnSpc>
                          <a:spcPct val="150000"/>
                        </a:lnSpc>
                        <a:spcBef>
                          <a:spcPts val="300"/>
                        </a:spcBef>
                      </a:pPr>
                      <a:r>
                        <a:rPr lang="en-GB" sz="1400" dirty="0">
                          <a:effectLst/>
                        </a:rPr>
                        <a:t>3 points</a:t>
                      </a:r>
                      <a:endParaRPr lang="en-ZA"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01665442"/>
                  </a:ext>
                </a:extLst>
              </a:tr>
              <a:tr h="783670">
                <a:tc>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lang="en-US" sz="1534" b="0" i="0" u="none" strike="noStrike" kern="1200" baseline="0" dirty="0">
                          <a:solidFill>
                            <a:schemeClr val="lt1"/>
                          </a:solidFill>
                          <a:latin typeface="+mn-lt"/>
                          <a:ea typeface="+mn-ea"/>
                          <a:cs typeface="+mn-cs"/>
                        </a:rPr>
                        <a:t>Entities that are at least 30% Black Woman Owned	</a:t>
                      </a:r>
                    </a:p>
                    <a:p>
                      <a:endParaRPr lang="en-ZA" sz="1534" b="1" kern="1200" dirty="0">
                        <a:solidFill>
                          <a:schemeClr val="lt1"/>
                        </a:solidFill>
                        <a:effectLst/>
                        <a:latin typeface="+mn-lt"/>
                        <a:ea typeface="+mn-ea"/>
                        <a:cs typeface="+mn-cs"/>
                      </a:endParaRPr>
                    </a:p>
                  </a:txBody>
                  <a:tcPr marL="68580" marR="68580" marT="0" marB="0"/>
                </a:tc>
                <a:tc>
                  <a:txBody>
                    <a:bodyPr/>
                    <a:lstStyle/>
                    <a:p>
                      <a:pPr algn="just">
                        <a:lnSpc>
                          <a:spcPct val="150000"/>
                        </a:lnSpc>
                        <a:spcBef>
                          <a:spcPts val="300"/>
                        </a:spcBef>
                      </a:pPr>
                      <a:r>
                        <a:rPr lang="en-GB" sz="1400" dirty="0">
                          <a:effectLst/>
                          <a:latin typeface="Tahoma" panose="020B0604030504040204" pitchFamily="34" charset="0"/>
                          <a:ea typeface="Times New Roman" panose="02020603050405020304" pitchFamily="18" charset="0"/>
                          <a:cs typeface="Times New Roman" panose="02020603050405020304" pitchFamily="18" charset="0"/>
                        </a:rPr>
                        <a:t>2 points</a:t>
                      </a:r>
                      <a:endParaRPr lang="en-ZA"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1065312"/>
                  </a:ext>
                </a:extLst>
              </a:tr>
              <a:tr h="644541">
                <a:tc>
                  <a:txBody>
                    <a:bodyPr/>
                    <a:lstStyle/>
                    <a:p>
                      <a:pPr marL="0" marR="0" lvl="0" indent="0" algn="just" defTabSz="779173" rtl="0" eaLnBrk="1" fontAlgn="auto" latinLnBrk="0" hangingPunct="1">
                        <a:lnSpc>
                          <a:spcPct val="150000"/>
                        </a:lnSpc>
                        <a:spcBef>
                          <a:spcPts val="300"/>
                        </a:spcBef>
                        <a:spcAft>
                          <a:spcPts val="0"/>
                        </a:spcAft>
                        <a:buClrTx/>
                        <a:buSzTx/>
                        <a:buFontTx/>
                        <a:buNone/>
                        <a:tabLst/>
                        <a:defRPr/>
                      </a:pPr>
                      <a:r>
                        <a:rPr lang="en-US" sz="1534" b="0" i="0" u="none" strike="noStrike" kern="1200" baseline="0" dirty="0">
                          <a:solidFill>
                            <a:schemeClr val="lt1"/>
                          </a:solidFill>
                          <a:latin typeface="+mn-lt"/>
                          <a:ea typeface="+mn-ea"/>
                          <a:cs typeface="+mn-cs"/>
                        </a:rPr>
                        <a:t>Creation of jobs and </a:t>
                      </a:r>
                      <a:r>
                        <a:rPr lang="en-US" sz="1534" b="0" i="0" u="none" strike="noStrike" kern="1200" baseline="0" dirty="0" err="1">
                          <a:solidFill>
                            <a:schemeClr val="lt1"/>
                          </a:solidFill>
                          <a:latin typeface="+mn-lt"/>
                          <a:ea typeface="+mn-ea"/>
                          <a:cs typeface="+mn-cs"/>
                        </a:rPr>
                        <a:t>labour</a:t>
                      </a:r>
                      <a:r>
                        <a:rPr lang="en-US" sz="1534" b="0" i="0" u="none" strike="noStrike" kern="1200" baseline="0" dirty="0">
                          <a:solidFill>
                            <a:schemeClr val="lt1"/>
                          </a:solidFill>
                          <a:latin typeface="+mn-lt"/>
                          <a:ea typeface="+mn-ea"/>
                          <a:cs typeface="+mn-cs"/>
                        </a:rPr>
                        <a:t> intensification</a:t>
                      </a:r>
                    </a:p>
                    <a:p>
                      <a:pPr marL="0" marR="0" lvl="0" indent="0" algn="just" defTabSz="779173" rtl="0" eaLnBrk="1" fontAlgn="auto" latinLnBrk="0" hangingPunct="1">
                        <a:lnSpc>
                          <a:spcPct val="150000"/>
                        </a:lnSpc>
                        <a:spcBef>
                          <a:spcPts val="300"/>
                        </a:spcBef>
                        <a:spcAft>
                          <a:spcPts val="0"/>
                        </a:spcAft>
                        <a:buClrTx/>
                        <a:buSzTx/>
                        <a:buFontTx/>
                        <a:buNone/>
                        <a:tabLst/>
                        <a:defRPr/>
                      </a:pPr>
                      <a:r>
                        <a:rPr lang="en-US" sz="1534" b="0" i="0" u="none" strike="noStrike" kern="1200" baseline="0" dirty="0">
                          <a:solidFill>
                            <a:schemeClr val="lt1"/>
                          </a:solidFill>
                          <a:latin typeface="+mn-lt"/>
                          <a:ea typeface="+mn-ea"/>
                          <a:cs typeface="+mn-cs"/>
                        </a:rPr>
                        <a:t>•Full completion of job creation schedule will score full 2 points</a:t>
                      </a:r>
                    </a:p>
                    <a:p>
                      <a:pPr marL="0" marR="0" lvl="0" indent="0" algn="just" defTabSz="779173" rtl="0" eaLnBrk="1" fontAlgn="auto" latinLnBrk="0" hangingPunct="1">
                        <a:lnSpc>
                          <a:spcPct val="150000"/>
                        </a:lnSpc>
                        <a:spcBef>
                          <a:spcPts val="300"/>
                        </a:spcBef>
                        <a:spcAft>
                          <a:spcPts val="0"/>
                        </a:spcAft>
                        <a:buClrTx/>
                        <a:buSzTx/>
                        <a:buFontTx/>
                        <a:buNone/>
                        <a:tabLst/>
                        <a:defRPr/>
                      </a:pPr>
                      <a:r>
                        <a:rPr lang="en-US" sz="1534" b="0" i="0" u="none" strike="noStrike" kern="1200" baseline="0" dirty="0">
                          <a:solidFill>
                            <a:schemeClr val="lt1"/>
                          </a:solidFill>
                          <a:latin typeface="+mn-lt"/>
                          <a:ea typeface="+mn-ea"/>
                          <a:cs typeface="+mn-cs"/>
                        </a:rPr>
                        <a:t>•Incomplete, submitted blank without commitment or not submitted documents will score bidders zero	</a:t>
                      </a:r>
                    </a:p>
                    <a:p>
                      <a:pPr algn="just">
                        <a:lnSpc>
                          <a:spcPct val="150000"/>
                        </a:lnSpc>
                        <a:spcBef>
                          <a:spcPts val="300"/>
                        </a:spcBef>
                      </a:pPr>
                      <a:endParaRPr lang="en-ZA"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pPr>
                      <a:r>
                        <a:rPr lang="en-US" sz="1400" dirty="0">
                          <a:effectLst/>
                          <a:latin typeface="Tahoma" panose="020B0604030504040204" pitchFamily="34" charset="0"/>
                          <a:ea typeface="Times New Roman" panose="02020603050405020304" pitchFamily="18" charset="0"/>
                          <a:cs typeface="Times New Roman" panose="02020603050405020304" pitchFamily="18" charset="0"/>
                        </a:rPr>
                        <a:t>2</a:t>
                      </a:r>
                      <a:r>
                        <a:rPr lang="en-ZA" sz="1400" dirty="0">
                          <a:effectLst/>
                          <a:latin typeface="Tahoma" panose="020B0604030504040204" pitchFamily="34" charset="0"/>
                          <a:ea typeface="Times New Roman" panose="02020603050405020304" pitchFamily="18" charset="0"/>
                          <a:cs typeface="Times New Roman" panose="02020603050405020304" pitchFamily="18" charset="0"/>
                        </a:rPr>
                        <a:t> points</a:t>
                      </a:r>
                    </a:p>
                  </a:txBody>
                  <a:tcPr marL="68580" marR="68580" marT="0" marB="0"/>
                </a:tc>
                <a:extLst>
                  <a:ext uri="{0D108BD9-81ED-4DB2-BD59-A6C34878D82A}">
                    <a16:rowId xmlns:a16="http://schemas.microsoft.com/office/drawing/2014/main" val="2532488552"/>
                  </a:ext>
                </a:extLst>
              </a:tr>
              <a:tr h="1581826">
                <a:tc>
                  <a:txBody>
                    <a:bodyPr/>
                    <a:lstStyle/>
                    <a:p>
                      <a:pPr algn="just">
                        <a:lnSpc>
                          <a:spcPct val="150000"/>
                        </a:lnSpc>
                        <a:spcBef>
                          <a:spcPts val="300"/>
                        </a:spcBef>
                      </a:pPr>
                      <a:r>
                        <a:rPr lang="en-US" sz="1400" dirty="0">
                          <a:effectLst/>
                          <a:latin typeface="Tahoma" panose="020B0604030504040204" pitchFamily="34" charset="0"/>
                          <a:ea typeface="Times New Roman" panose="02020603050405020304" pitchFamily="18" charset="0"/>
                          <a:cs typeface="Times New Roman" panose="02020603050405020304" pitchFamily="18" charset="0"/>
                        </a:rPr>
                        <a:t>Local Content and Production (steel products designated at 100%)</a:t>
                      </a:r>
                    </a:p>
                    <a:p>
                      <a:pPr algn="just">
                        <a:lnSpc>
                          <a:spcPct val="150000"/>
                        </a:lnSpc>
                        <a:spcBef>
                          <a:spcPts val="300"/>
                        </a:spcBef>
                      </a:pPr>
                      <a:r>
                        <a:rPr lang="en-US" sz="1400" dirty="0">
                          <a:effectLst/>
                          <a:latin typeface="Tahoma" panose="020B0604030504040204" pitchFamily="34" charset="0"/>
                          <a:ea typeface="Times New Roman" panose="02020603050405020304" pitchFamily="18" charset="0"/>
                          <a:cs typeface="Times New Roman" panose="02020603050405020304" pitchFamily="18" charset="0"/>
                        </a:rPr>
                        <a:t>• Full completion of local content annexures C D and E will score full 3 points</a:t>
                      </a:r>
                    </a:p>
                    <a:p>
                      <a:pPr algn="just">
                        <a:lnSpc>
                          <a:spcPct val="150000"/>
                        </a:lnSpc>
                        <a:spcBef>
                          <a:spcPts val="300"/>
                        </a:spcBef>
                      </a:pPr>
                      <a:r>
                        <a:rPr lang="en-US" sz="1400" dirty="0">
                          <a:effectLst/>
                          <a:latin typeface="Tahoma" panose="020B0604030504040204" pitchFamily="34" charset="0"/>
                          <a:ea typeface="Times New Roman" panose="02020603050405020304" pitchFamily="18" charset="0"/>
                          <a:cs typeface="Times New Roman" panose="02020603050405020304" pitchFamily="18" charset="0"/>
                        </a:rPr>
                        <a:t>• Incomplete, submitted blank without commitment or not submitted LC Annexures C D and E will score bidders zero points</a:t>
                      </a:r>
                    </a:p>
                    <a:p>
                      <a:pPr algn="just">
                        <a:lnSpc>
                          <a:spcPct val="150000"/>
                        </a:lnSpc>
                        <a:spcBef>
                          <a:spcPts val="300"/>
                        </a:spcBef>
                      </a:pPr>
                      <a:r>
                        <a:rPr lang="en-US" sz="1400" dirty="0">
                          <a:effectLst/>
                          <a:latin typeface="Tahoma" panose="020B0604030504040204" pitchFamily="34" charset="0"/>
                          <a:ea typeface="Times New Roman" panose="02020603050405020304" pitchFamily="18" charset="0"/>
                          <a:cs typeface="Times New Roman" panose="02020603050405020304" pitchFamily="18" charset="0"/>
                        </a:rPr>
                        <a:t>In case the suppliers do not meet required LC Thresholds a DTIC Exemption letter will be required in support for scoring purpose</a:t>
                      </a:r>
                    </a:p>
                    <a:p>
                      <a:pPr algn="just">
                        <a:lnSpc>
                          <a:spcPct val="150000"/>
                        </a:lnSpc>
                        <a:spcBef>
                          <a:spcPts val="300"/>
                        </a:spcBef>
                      </a:pPr>
                      <a:r>
                        <a:rPr lang="en-US" sz="1400" dirty="0">
                          <a:effectLst/>
                          <a:latin typeface="Tahoma" panose="020B0604030504040204" pitchFamily="34" charset="0"/>
                          <a:ea typeface="Times New Roman" panose="02020603050405020304" pitchFamily="18" charset="0"/>
                          <a:cs typeface="Times New Roman" panose="02020603050405020304" pitchFamily="18" charset="0"/>
                        </a:rPr>
                        <a:t>DTIC Exemption Process attached as Annexures</a:t>
                      </a:r>
                    </a:p>
                    <a:p>
                      <a:pPr algn="just">
                        <a:lnSpc>
                          <a:spcPct val="150000"/>
                        </a:lnSpc>
                        <a:spcBef>
                          <a:spcPts val="300"/>
                        </a:spcBef>
                      </a:pPr>
                      <a:r>
                        <a:rPr lang="en-US" sz="1400" dirty="0">
                          <a:effectLst/>
                          <a:latin typeface="Tahoma" panose="020B0604030504040204" pitchFamily="34" charset="0"/>
                          <a:ea typeface="Times New Roman" panose="02020603050405020304" pitchFamily="18" charset="0"/>
                          <a:cs typeface="Times New Roman" panose="02020603050405020304" pitchFamily="18" charset="0"/>
                        </a:rPr>
                        <a:t>M &amp; N</a:t>
                      </a:r>
                      <a:endParaRPr lang="en-ZA"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pPr>
                      <a:r>
                        <a:rPr lang="en-US" sz="1400" dirty="0">
                          <a:effectLst/>
                          <a:latin typeface="Tahoma" panose="020B0604030504040204" pitchFamily="34" charset="0"/>
                          <a:ea typeface="Times New Roman" panose="02020603050405020304" pitchFamily="18" charset="0"/>
                          <a:cs typeface="Times New Roman" panose="02020603050405020304" pitchFamily="18" charset="0"/>
                        </a:rPr>
                        <a:t>2 points</a:t>
                      </a:r>
                      <a:endParaRPr lang="en-ZA"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1007183"/>
                  </a:ext>
                </a:extLst>
              </a:tr>
              <a:tr h="1378717">
                <a:tc>
                  <a:txBody>
                    <a:bodyPr/>
                    <a:lstStyle/>
                    <a:p>
                      <a:pPr marL="0" marR="0" lvl="0" indent="0" algn="just" defTabSz="779173" rtl="0" eaLnBrk="1" fontAlgn="auto" latinLnBrk="0" hangingPunct="1">
                        <a:lnSpc>
                          <a:spcPct val="150000"/>
                        </a:lnSpc>
                        <a:spcBef>
                          <a:spcPts val="300"/>
                        </a:spcBef>
                        <a:spcAft>
                          <a:spcPts val="0"/>
                        </a:spcAft>
                        <a:buClrTx/>
                        <a:buSzTx/>
                        <a:buFontTx/>
                        <a:buNone/>
                        <a:tabLst/>
                        <a:defRPr/>
                      </a:pPr>
                      <a:r>
                        <a:rPr lang="en-US" sz="1534" b="0" i="0" u="none" strike="noStrike" kern="1200" baseline="0" dirty="0">
                          <a:solidFill>
                            <a:schemeClr val="lt1"/>
                          </a:solidFill>
                          <a:latin typeface="+mn-lt"/>
                          <a:ea typeface="+mn-ea"/>
                          <a:cs typeface="+mn-cs"/>
                        </a:rPr>
                        <a:t>Non-Compliant and/or B-BBEE Level 3-8 contributors 	</a:t>
                      </a:r>
                    </a:p>
                    <a:p>
                      <a:pPr algn="just">
                        <a:lnSpc>
                          <a:spcPct val="150000"/>
                        </a:lnSpc>
                        <a:spcBef>
                          <a:spcPts val="300"/>
                        </a:spcBef>
                      </a:pPr>
                      <a:endParaRPr lang="en-ZA"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pPr>
                      <a:r>
                        <a:rPr lang="en-US" sz="1400" dirty="0">
                          <a:effectLst/>
                          <a:latin typeface="Tahoma" panose="020B0604030504040204" pitchFamily="34" charset="0"/>
                          <a:ea typeface="Times New Roman" panose="02020603050405020304" pitchFamily="18" charset="0"/>
                          <a:cs typeface="Times New Roman" panose="02020603050405020304" pitchFamily="18" charset="0"/>
                        </a:rPr>
                        <a:t>0 points</a:t>
                      </a:r>
                      <a:endParaRPr lang="en-ZA"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3535779"/>
                  </a:ext>
                </a:extLst>
              </a:tr>
            </a:tbl>
          </a:graphicData>
        </a:graphic>
      </p:graphicFrame>
    </p:spTree>
    <p:extLst>
      <p:ext uri="{BB962C8B-B14F-4D97-AF65-F5344CB8AC3E}">
        <p14:creationId xmlns:p14="http://schemas.microsoft.com/office/powerpoint/2010/main" val="298685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249922"/>
            <a:ext cx="10079725" cy="461665"/>
          </a:xfrm>
        </p:spPr>
        <p:txBody>
          <a:bodyPr/>
          <a:lstStyle/>
          <a:p>
            <a:r>
              <a:rPr lang="en-US" dirty="0"/>
              <a:t>SPECIFIC GOALS EVIDENCE REQUIRED</a:t>
            </a:r>
          </a:p>
        </p:txBody>
      </p:sp>
      <p:graphicFrame>
        <p:nvGraphicFramePr>
          <p:cNvPr id="2" name="Table 1">
            <a:extLst>
              <a:ext uri="{FF2B5EF4-FFF2-40B4-BE49-F238E27FC236}">
                <a16:creationId xmlns:a16="http://schemas.microsoft.com/office/drawing/2014/main" id="{7AE595CF-40E9-2E05-95A9-3C36852C052E}"/>
              </a:ext>
            </a:extLst>
          </p:cNvPr>
          <p:cNvGraphicFramePr>
            <a:graphicFrameLocks noGrp="1"/>
          </p:cNvGraphicFramePr>
          <p:nvPr>
            <p:extLst>
              <p:ext uri="{D42A27DB-BD31-4B8C-83A1-F6EECF244321}">
                <p14:modId xmlns:p14="http://schemas.microsoft.com/office/powerpoint/2010/main" val="2477156930"/>
              </p:ext>
            </p:extLst>
          </p:nvPr>
        </p:nvGraphicFramePr>
        <p:xfrm>
          <a:off x="800100" y="1028700"/>
          <a:ext cx="10319657" cy="3754125"/>
        </p:xfrm>
        <a:graphic>
          <a:graphicData uri="http://schemas.openxmlformats.org/drawingml/2006/table">
            <a:tbl>
              <a:tblPr firstRow="1" firstCol="1" bandRow="1"/>
              <a:tblGrid>
                <a:gridCol w="3886207">
                  <a:extLst>
                    <a:ext uri="{9D8B030D-6E8A-4147-A177-3AD203B41FA5}">
                      <a16:colId xmlns:a16="http://schemas.microsoft.com/office/drawing/2014/main" val="1940946864"/>
                    </a:ext>
                  </a:extLst>
                </a:gridCol>
                <a:gridCol w="6433450">
                  <a:extLst>
                    <a:ext uri="{9D8B030D-6E8A-4147-A177-3AD203B41FA5}">
                      <a16:colId xmlns:a16="http://schemas.microsoft.com/office/drawing/2014/main" val="1586249810"/>
                    </a:ext>
                  </a:extLst>
                </a:gridCol>
              </a:tblGrid>
              <a:tr h="570280">
                <a:tc>
                  <a:txBody>
                    <a:bodyPr/>
                    <a:lstStyle/>
                    <a:p>
                      <a:pPr algn="ctr">
                        <a:lnSpc>
                          <a:spcPct val="150000"/>
                        </a:lnSpc>
                        <a:spcBef>
                          <a:spcPts val="300"/>
                        </a:spcBef>
                        <a:spcAft>
                          <a:spcPts val="0"/>
                        </a:spcAft>
                      </a:pPr>
                      <a:r>
                        <a:rPr lang="en-GB" sz="1800">
                          <a:solidFill>
                            <a:srgbClr val="000000"/>
                          </a:solidFill>
                          <a:effectLst/>
                          <a:highlight>
                            <a:srgbClr val="E7E6E6"/>
                          </a:highlight>
                          <a:latin typeface="Arial" panose="020B0604020202020204" pitchFamily="34" charset="0"/>
                          <a:ea typeface="Times New Roman" panose="02020603050405020304" pitchFamily="18" charset="0"/>
                          <a:cs typeface="Times New Roman" panose="02020603050405020304" pitchFamily="18" charset="0"/>
                        </a:rPr>
                        <a:t>Specific Goals</a:t>
                      </a:r>
                      <a:endParaRPr lang="en-ZA" sz="1200">
                        <a:effectLst/>
                        <a:highlight>
                          <a:srgbClr val="E7E6E6"/>
                        </a:highligh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6E6"/>
                    </a:solidFill>
                  </a:tcPr>
                </a:tc>
                <a:tc>
                  <a:txBody>
                    <a:bodyPr/>
                    <a:lstStyle/>
                    <a:p>
                      <a:pPr algn="ctr">
                        <a:lnSpc>
                          <a:spcPct val="150000"/>
                        </a:lnSpc>
                        <a:spcBef>
                          <a:spcPts val="300"/>
                        </a:spcBef>
                        <a:spcAft>
                          <a:spcPts val="0"/>
                        </a:spcAft>
                      </a:pPr>
                      <a:r>
                        <a:rPr lang="en-GB" sz="1800">
                          <a:solidFill>
                            <a:srgbClr val="000000"/>
                          </a:solidFill>
                          <a:effectLst/>
                          <a:highlight>
                            <a:srgbClr val="E7E6E6"/>
                          </a:highlight>
                          <a:latin typeface="Arial" panose="020B0604020202020204" pitchFamily="34" charset="0"/>
                          <a:ea typeface="Times New Roman" panose="02020603050405020304" pitchFamily="18" charset="0"/>
                          <a:cs typeface="Times New Roman" panose="02020603050405020304" pitchFamily="18" charset="0"/>
                        </a:rPr>
                        <a:t>Acceptable Evidence</a:t>
                      </a:r>
                      <a:endParaRPr lang="en-ZA" sz="1200">
                        <a:effectLst/>
                        <a:highlight>
                          <a:srgbClr val="E7E6E6"/>
                        </a:highligh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6E6"/>
                    </a:solidFill>
                  </a:tcPr>
                </a:tc>
                <a:extLst>
                  <a:ext uri="{0D108BD9-81ED-4DB2-BD59-A6C34878D82A}">
                    <a16:rowId xmlns:a16="http://schemas.microsoft.com/office/drawing/2014/main" val="253285486"/>
                  </a:ext>
                </a:extLst>
              </a:tr>
              <a:tr h="1775179">
                <a:tc>
                  <a:txBody>
                    <a:bodyPr/>
                    <a:lstStyle/>
                    <a:p>
                      <a:pPr algn="l">
                        <a:lnSpc>
                          <a:spcPct val="150000"/>
                        </a:lnSpc>
                        <a:spcBef>
                          <a:spcPts val="300"/>
                        </a:spcBef>
                        <a:spcAft>
                          <a:spcPts val="0"/>
                        </a:spcAft>
                      </a:pPr>
                      <a:r>
                        <a:rPr lang="en-GB" sz="1800" dirty="0">
                          <a:effectLst/>
                          <a:latin typeface="Tahoma" panose="020B0604030504040204" pitchFamily="34" charset="0"/>
                          <a:ea typeface="Times New Roman" panose="02020603050405020304" pitchFamily="18" charset="0"/>
                          <a:cs typeface="Times New Roman" panose="02020603050405020304" pitchFamily="18" charset="0"/>
                        </a:rPr>
                        <a:t>B-BBEE</a:t>
                      </a:r>
                      <a:endParaRPr lang="en-ZA"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a:lnSpc>
                          <a:spcPct val="150000"/>
                        </a:lnSpc>
                        <a:spcBef>
                          <a:spcPts val="300"/>
                        </a:spcBef>
                        <a:spcAft>
                          <a:spcPts val="0"/>
                        </a:spcAft>
                      </a:pPr>
                      <a:r>
                        <a:rPr lang="en-GB" sz="1800">
                          <a:effectLst/>
                          <a:latin typeface="Tahoma" panose="020B0604030504040204" pitchFamily="34" charset="0"/>
                          <a:ea typeface="Times New Roman" panose="02020603050405020304" pitchFamily="18" charset="0"/>
                          <a:cs typeface="Times New Roman" panose="02020603050405020304" pitchFamily="18" charset="0"/>
                        </a:rPr>
                        <a:t>B-BBEE Certificate / Sworn- Affidavit / B-BBEE CIPC Certificate (in case of JV, a consolidated scorecard will be accepted) as per DTIC guideline </a:t>
                      </a:r>
                      <a:endParaRPr lang="en-ZA"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55018252"/>
                  </a:ext>
                </a:extLst>
              </a:tr>
              <a:tr h="704333">
                <a:tc>
                  <a:txBody>
                    <a:bodyPr/>
                    <a:lstStyle/>
                    <a:p>
                      <a:r>
                        <a:rPr lang="en-US" sz="1534" b="0" i="0" u="none" strike="noStrike" kern="1200" baseline="0" dirty="0">
                          <a:solidFill>
                            <a:schemeClr val="tx1"/>
                          </a:solidFill>
                          <a:latin typeface="+mn-lt"/>
                          <a:ea typeface="+mn-ea"/>
                          <a:cs typeface="+mn-cs"/>
                        </a:rPr>
                        <a:t>30% Black Women Owned Entities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r>
                        <a:rPr lang="en-US" sz="1534" b="0" i="0" u="none" strike="noStrike" kern="1200" baseline="0" dirty="0">
                          <a:solidFill>
                            <a:schemeClr val="tx1"/>
                          </a:solidFill>
                          <a:latin typeface="+mn-lt"/>
                          <a:ea typeface="+mn-ea"/>
                          <a:cs typeface="+mn-cs"/>
                        </a:rPr>
                        <a:t>B-BBEE Certificate / Sworn- Affidavit / B-BBEE CIPC Certificate (in case of JV, a consolidated scorecard will be accepted) as per DTIC guideline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64232062"/>
                  </a:ext>
                </a:extLst>
              </a:tr>
              <a:tr h="704333">
                <a:tc>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lang="en-US" sz="1534" b="0" i="0" u="none" strike="noStrike" kern="1200" baseline="0" dirty="0">
                          <a:solidFill>
                            <a:schemeClr val="tx1"/>
                          </a:solidFill>
                          <a:latin typeface="+mn-lt"/>
                          <a:ea typeface="+mn-ea"/>
                          <a:cs typeface="+mn-cs"/>
                        </a:rPr>
                        <a:t>Promoting exports Orientated for Job creation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lang="en-US" sz="1534" b="0" i="0" u="none" strike="noStrike" kern="1200" baseline="0" dirty="0">
                          <a:solidFill>
                            <a:schemeClr val="tx1"/>
                          </a:solidFill>
                          <a:latin typeface="+mn-lt"/>
                          <a:ea typeface="+mn-ea"/>
                          <a:cs typeface="+mn-cs"/>
                        </a:rPr>
                        <a:t>Section 11 Job Creation Schedule Returnable documents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01935368"/>
                  </a:ext>
                </a:extLst>
              </a:tr>
            </a:tbl>
          </a:graphicData>
        </a:graphic>
      </p:graphicFrame>
    </p:spTree>
    <p:extLst>
      <p:ext uri="{BB962C8B-B14F-4D97-AF65-F5344CB8AC3E}">
        <p14:creationId xmlns:p14="http://schemas.microsoft.com/office/powerpoint/2010/main" val="232026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1B4DB-3F43-E4D5-7605-C66D3534BBCF}"/>
              </a:ext>
            </a:extLst>
          </p:cNvPr>
          <p:cNvSpPr>
            <a:spLocks noGrp="1"/>
          </p:cNvSpPr>
          <p:nvPr>
            <p:ph type="title"/>
          </p:nvPr>
        </p:nvSpPr>
        <p:spPr>
          <a:xfrm>
            <a:off x="283474" y="249922"/>
            <a:ext cx="10079725" cy="461665"/>
          </a:xfrm>
        </p:spPr>
        <p:txBody>
          <a:bodyPr/>
          <a:lstStyle/>
          <a:p>
            <a:r>
              <a:rPr lang="en-US" dirty="0"/>
              <a:t>RETURNABLE DOCUMENTS </a:t>
            </a:r>
          </a:p>
        </p:txBody>
      </p:sp>
      <p:graphicFrame>
        <p:nvGraphicFramePr>
          <p:cNvPr id="3" name="Table 2">
            <a:extLst>
              <a:ext uri="{FF2B5EF4-FFF2-40B4-BE49-F238E27FC236}">
                <a16:creationId xmlns:a16="http://schemas.microsoft.com/office/drawing/2014/main" id="{5267D656-B758-1766-32E2-F8628B9B7E19}"/>
              </a:ext>
            </a:extLst>
          </p:cNvPr>
          <p:cNvGraphicFramePr>
            <a:graphicFrameLocks noGrp="1"/>
          </p:cNvGraphicFramePr>
          <p:nvPr>
            <p:extLst>
              <p:ext uri="{D42A27DB-BD31-4B8C-83A1-F6EECF244321}">
                <p14:modId xmlns:p14="http://schemas.microsoft.com/office/powerpoint/2010/main" val="4269015098"/>
              </p:ext>
            </p:extLst>
          </p:nvPr>
        </p:nvGraphicFramePr>
        <p:xfrm>
          <a:off x="486698" y="1430594"/>
          <a:ext cx="11034742" cy="3687686"/>
        </p:xfrm>
        <a:graphic>
          <a:graphicData uri="http://schemas.openxmlformats.org/drawingml/2006/table">
            <a:tbl>
              <a:tblPr firstRow="1" firstCol="1" lastRow="1" lastCol="1" bandRow="1" bandCol="1"/>
              <a:tblGrid>
                <a:gridCol w="9708862">
                  <a:extLst>
                    <a:ext uri="{9D8B030D-6E8A-4147-A177-3AD203B41FA5}">
                      <a16:colId xmlns:a16="http://schemas.microsoft.com/office/drawing/2014/main" val="1729426080"/>
                    </a:ext>
                  </a:extLst>
                </a:gridCol>
                <a:gridCol w="1325880">
                  <a:extLst>
                    <a:ext uri="{9D8B030D-6E8A-4147-A177-3AD203B41FA5}">
                      <a16:colId xmlns:a16="http://schemas.microsoft.com/office/drawing/2014/main" val="3318405874"/>
                    </a:ext>
                  </a:extLst>
                </a:gridCol>
              </a:tblGrid>
              <a:tr h="1042300">
                <a:tc>
                  <a:txBody>
                    <a:bodyPr/>
                    <a:lstStyle/>
                    <a:p>
                      <a:pPr algn="ctr">
                        <a:lnSpc>
                          <a:spcPct val="150000"/>
                        </a:lnSpc>
                        <a:spcBef>
                          <a:spcPts val="300"/>
                        </a:spcBef>
                        <a:spcAft>
                          <a:spcPts val="0"/>
                        </a:spcAft>
                      </a:pPr>
                      <a:r>
                        <a:rPr lang="en-GB" sz="1600" b="1" dirty="0">
                          <a:solidFill>
                            <a:srgbClr val="000000"/>
                          </a:solidFill>
                          <a:effectLst/>
                          <a:highlight>
                            <a:srgbClr val="E5E5E5"/>
                          </a:highlight>
                          <a:latin typeface="Tahoma" panose="020B0604030504040204" pitchFamily="34" charset="0"/>
                          <a:ea typeface="Times New Roman" panose="02020603050405020304" pitchFamily="18" charset="0"/>
                          <a:cs typeface="Tahoma" panose="020B0604030504040204" pitchFamily="34" charset="0"/>
                        </a:rPr>
                        <a:t>MANDATORY RETURNABLE DOCUMENTS</a:t>
                      </a:r>
                      <a:endParaRPr lang="en-ZA" sz="1600" dirty="0">
                        <a:effectLst/>
                        <a:highlight>
                          <a:srgbClr val="E5E5E5"/>
                        </a:highligh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50000"/>
                        </a:lnSpc>
                        <a:spcBef>
                          <a:spcPts val="300"/>
                        </a:spcBef>
                        <a:spcAft>
                          <a:spcPts val="0"/>
                        </a:spcAft>
                      </a:pPr>
                      <a:r>
                        <a:rPr lang="en-GB" sz="1600" b="1">
                          <a:solidFill>
                            <a:srgbClr val="000000"/>
                          </a:solidFill>
                          <a:effectLst/>
                          <a:highlight>
                            <a:srgbClr val="E5E5E5"/>
                          </a:highlight>
                          <a:latin typeface="Tahoma" panose="020B0604030504040204" pitchFamily="34" charset="0"/>
                          <a:ea typeface="Times New Roman" panose="02020603050405020304" pitchFamily="18" charset="0"/>
                          <a:cs typeface="Tahoma" panose="020B0604030504040204" pitchFamily="34" charset="0"/>
                        </a:rPr>
                        <a:t>SUBMITTED</a:t>
                      </a:r>
                      <a:endParaRPr lang="en-ZA" sz="1600">
                        <a:effectLst/>
                        <a:highlight>
                          <a:srgbClr val="E5E5E5"/>
                        </a:highlight>
                        <a:latin typeface="Tahoma" panose="020B0604030504040204" pitchFamily="34" charset="0"/>
                        <a:ea typeface="Times New Roman" panose="02020603050405020304" pitchFamily="18" charset="0"/>
                        <a:cs typeface="Times New Roman" panose="02020603050405020304" pitchFamily="18" charset="0"/>
                      </a:endParaRPr>
                    </a:p>
                    <a:p>
                      <a:pPr algn="ctr">
                        <a:lnSpc>
                          <a:spcPct val="150000"/>
                        </a:lnSpc>
                        <a:spcBef>
                          <a:spcPts val="300"/>
                        </a:spcBef>
                        <a:spcAft>
                          <a:spcPts val="0"/>
                        </a:spcAft>
                      </a:pPr>
                      <a:r>
                        <a:rPr lang="en-GB" sz="1600" b="1">
                          <a:solidFill>
                            <a:srgbClr val="000000"/>
                          </a:solidFill>
                          <a:effectLst/>
                          <a:highlight>
                            <a:srgbClr val="E5E5E5"/>
                          </a:highlight>
                          <a:latin typeface="Tahoma" panose="020B0604030504040204" pitchFamily="34" charset="0"/>
                          <a:ea typeface="Times New Roman" panose="02020603050405020304" pitchFamily="18" charset="0"/>
                          <a:cs typeface="Tahoma" panose="020B0604030504040204" pitchFamily="34" charset="0"/>
                        </a:rPr>
                        <a:t>[Yes/No]</a:t>
                      </a:r>
                      <a:endParaRPr lang="en-ZA" sz="1600">
                        <a:effectLst/>
                        <a:highlight>
                          <a:srgbClr val="E5E5E5"/>
                        </a:highligh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4275528115"/>
                  </a:ext>
                </a:extLst>
              </a:tr>
              <a:tr h="2602026">
                <a:tc>
                  <a:txBody>
                    <a:bodyPr/>
                    <a:lstStyle/>
                    <a:p>
                      <a:pPr algn="just">
                        <a:lnSpc>
                          <a:spcPct val="150000"/>
                        </a:lnSpc>
                        <a:spcBef>
                          <a:spcPts val="300"/>
                        </a:spcBef>
                      </a:pPr>
                      <a:r>
                        <a:rPr lang="en-US" sz="16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SECTION 4: Pricing and Delivery Schedule completed in full on all line items</a:t>
                      </a:r>
                    </a:p>
                    <a:p>
                      <a:pPr algn="just">
                        <a:lnSpc>
                          <a:spcPct val="150000"/>
                        </a:lnSpc>
                        <a:spcBef>
                          <a:spcPts val="300"/>
                        </a:spcBef>
                      </a:pPr>
                      <a:endParaRPr lang="en-US" sz="16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endParaRPr>
                    </a:p>
                    <a:p>
                      <a:pPr algn="just">
                        <a:lnSpc>
                          <a:spcPct val="150000"/>
                        </a:lnSpc>
                        <a:spcBef>
                          <a:spcPts val="300"/>
                        </a:spcBef>
                      </a:pPr>
                      <a:r>
                        <a:rPr lang="en-US" sz="1600" b="1"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Whether any Technical Pre-qualification Criteria/minimum requirements/legal requirements have been met as follows:</a:t>
                      </a:r>
                    </a:p>
                    <a:p>
                      <a:pPr algn="just">
                        <a:lnSpc>
                          <a:spcPct val="150000"/>
                        </a:lnSpc>
                        <a:spcBef>
                          <a:spcPts val="300"/>
                        </a:spcBef>
                      </a:pPr>
                      <a:r>
                        <a:rPr lang="en-US" sz="1600" b="1"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-Valid PSIRA Certificate for the Bidding Company</a:t>
                      </a:r>
                    </a:p>
                    <a:p>
                      <a:pPr algn="just">
                        <a:lnSpc>
                          <a:spcPct val="150000"/>
                        </a:lnSpc>
                        <a:spcBef>
                          <a:spcPts val="300"/>
                        </a:spcBef>
                      </a:pPr>
                      <a:endParaRPr lang="en-US" sz="1600" b="1"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1600" dirty="0">
                          <a:effectLst/>
                          <a:latin typeface="Tahoma" panose="020B0604030504040204" pitchFamily="34" charset="0"/>
                          <a:ea typeface="Times New Roman" panose="02020603050405020304" pitchFamily="18" charset="0"/>
                          <a:cs typeface="Tahoma" panose="020B0604030504040204" pitchFamily="34" charset="0"/>
                        </a:rPr>
                        <a:t> </a:t>
                      </a:r>
                      <a:endParaRPr lang="en-ZA"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8714490"/>
                  </a:ext>
                </a:extLst>
              </a:tr>
            </a:tbl>
          </a:graphicData>
        </a:graphic>
      </p:graphicFrame>
    </p:spTree>
    <p:extLst>
      <p:ext uri="{BB962C8B-B14F-4D97-AF65-F5344CB8AC3E}">
        <p14:creationId xmlns:p14="http://schemas.microsoft.com/office/powerpoint/2010/main" val="2498354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1B4DB-3F43-E4D5-7605-C66D3534BBCF}"/>
              </a:ext>
            </a:extLst>
          </p:cNvPr>
          <p:cNvSpPr>
            <a:spLocks noGrp="1"/>
          </p:cNvSpPr>
          <p:nvPr>
            <p:ph type="title"/>
          </p:nvPr>
        </p:nvSpPr>
        <p:spPr>
          <a:xfrm>
            <a:off x="0" y="188953"/>
            <a:ext cx="10079725" cy="461665"/>
          </a:xfrm>
        </p:spPr>
        <p:txBody>
          <a:bodyPr/>
          <a:lstStyle/>
          <a:p>
            <a:r>
              <a:rPr lang="en-US" dirty="0"/>
              <a:t>RETURNABLE DOCUMENT</a:t>
            </a:r>
          </a:p>
        </p:txBody>
      </p:sp>
      <p:pic>
        <p:nvPicPr>
          <p:cNvPr id="9" name="Picture 8">
            <a:extLst>
              <a:ext uri="{FF2B5EF4-FFF2-40B4-BE49-F238E27FC236}">
                <a16:creationId xmlns:a16="http://schemas.microsoft.com/office/drawing/2014/main" id="{649EDE60-86C7-9C51-8F66-105FC6DABFA6}"/>
              </a:ext>
            </a:extLst>
          </p:cNvPr>
          <p:cNvPicPr>
            <a:picLocks noChangeAspect="1"/>
          </p:cNvPicPr>
          <p:nvPr/>
        </p:nvPicPr>
        <p:blipFill>
          <a:blip r:embed="rId2"/>
          <a:stretch>
            <a:fillRect/>
          </a:stretch>
        </p:blipFill>
        <p:spPr>
          <a:xfrm>
            <a:off x="247650" y="419785"/>
            <a:ext cx="10315575" cy="1895475"/>
          </a:xfrm>
          <a:prstGeom prst="rect">
            <a:avLst/>
          </a:prstGeom>
        </p:spPr>
      </p:pic>
      <p:pic>
        <p:nvPicPr>
          <p:cNvPr id="11" name="Picture 10">
            <a:extLst>
              <a:ext uri="{FF2B5EF4-FFF2-40B4-BE49-F238E27FC236}">
                <a16:creationId xmlns:a16="http://schemas.microsoft.com/office/drawing/2014/main" id="{90F6471A-13AB-121E-0965-97C12FE5636C}"/>
              </a:ext>
            </a:extLst>
          </p:cNvPr>
          <p:cNvPicPr>
            <a:picLocks noChangeAspect="1"/>
          </p:cNvPicPr>
          <p:nvPr/>
        </p:nvPicPr>
        <p:blipFill>
          <a:blip r:embed="rId3"/>
          <a:stretch>
            <a:fillRect/>
          </a:stretch>
        </p:blipFill>
        <p:spPr>
          <a:xfrm>
            <a:off x="85725" y="1696997"/>
            <a:ext cx="10306050" cy="4972050"/>
          </a:xfrm>
          <a:prstGeom prst="rect">
            <a:avLst/>
          </a:prstGeom>
        </p:spPr>
      </p:pic>
    </p:spTree>
    <p:extLst>
      <p:ext uri="{BB962C8B-B14F-4D97-AF65-F5344CB8AC3E}">
        <p14:creationId xmlns:p14="http://schemas.microsoft.com/office/powerpoint/2010/main" val="3139339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1B4DB-3F43-E4D5-7605-C66D3534BBCF}"/>
              </a:ext>
            </a:extLst>
          </p:cNvPr>
          <p:cNvSpPr>
            <a:spLocks noGrp="1"/>
          </p:cNvSpPr>
          <p:nvPr>
            <p:ph type="title"/>
          </p:nvPr>
        </p:nvSpPr>
        <p:spPr>
          <a:xfrm>
            <a:off x="283474" y="249922"/>
            <a:ext cx="10079725" cy="461665"/>
          </a:xfrm>
        </p:spPr>
        <p:txBody>
          <a:bodyPr/>
          <a:lstStyle/>
          <a:p>
            <a:r>
              <a:rPr lang="en-US" dirty="0"/>
              <a:t>RETURNABLE DOCUMENTS </a:t>
            </a:r>
          </a:p>
        </p:txBody>
      </p:sp>
      <p:pic>
        <p:nvPicPr>
          <p:cNvPr id="4" name="Picture 3">
            <a:extLst>
              <a:ext uri="{FF2B5EF4-FFF2-40B4-BE49-F238E27FC236}">
                <a16:creationId xmlns:a16="http://schemas.microsoft.com/office/drawing/2014/main" id="{0F54E662-693B-8BE2-1EC0-852D589B38BB}"/>
              </a:ext>
            </a:extLst>
          </p:cNvPr>
          <p:cNvPicPr>
            <a:picLocks noChangeAspect="1"/>
          </p:cNvPicPr>
          <p:nvPr/>
        </p:nvPicPr>
        <p:blipFill>
          <a:blip r:embed="rId3"/>
          <a:stretch>
            <a:fillRect/>
          </a:stretch>
        </p:blipFill>
        <p:spPr>
          <a:xfrm>
            <a:off x="1670680" y="711586"/>
            <a:ext cx="9347840" cy="5723503"/>
          </a:xfrm>
          <a:prstGeom prst="rect">
            <a:avLst/>
          </a:prstGeom>
        </p:spPr>
      </p:pic>
    </p:spTree>
    <p:extLst>
      <p:ext uri="{BB962C8B-B14F-4D97-AF65-F5344CB8AC3E}">
        <p14:creationId xmlns:p14="http://schemas.microsoft.com/office/powerpoint/2010/main" val="730151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D9CF-2419-9773-218A-242E69641ED9}"/>
              </a:ext>
            </a:extLst>
          </p:cNvPr>
          <p:cNvSpPr>
            <a:spLocks noGrp="1"/>
          </p:cNvSpPr>
          <p:nvPr>
            <p:ph type="title"/>
          </p:nvPr>
        </p:nvSpPr>
        <p:spPr>
          <a:xfrm>
            <a:off x="283474" y="249922"/>
            <a:ext cx="10079725" cy="461665"/>
          </a:xfrm>
        </p:spPr>
        <p:txBody>
          <a:bodyPr/>
          <a:lstStyle/>
          <a:p>
            <a:r>
              <a:rPr lang="en-US" dirty="0"/>
              <a:t>RETURNABLE DOCUMENTS -CONTINUED</a:t>
            </a:r>
            <a:endParaRPr lang="en-ZA" dirty="0"/>
          </a:p>
        </p:txBody>
      </p:sp>
      <p:pic>
        <p:nvPicPr>
          <p:cNvPr id="5" name="Picture 4">
            <a:extLst>
              <a:ext uri="{FF2B5EF4-FFF2-40B4-BE49-F238E27FC236}">
                <a16:creationId xmlns:a16="http://schemas.microsoft.com/office/drawing/2014/main" id="{D3E6C910-4F4D-6A80-2803-3C0C34535857}"/>
              </a:ext>
            </a:extLst>
          </p:cNvPr>
          <p:cNvPicPr>
            <a:picLocks noChangeAspect="1"/>
          </p:cNvPicPr>
          <p:nvPr/>
        </p:nvPicPr>
        <p:blipFill>
          <a:blip r:embed="rId2"/>
          <a:stretch>
            <a:fillRect/>
          </a:stretch>
        </p:blipFill>
        <p:spPr>
          <a:xfrm>
            <a:off x="333374" y="932497"/>
            <a:ext cx="10029825" cy="2181225"/>
          </a:xfrm>
          <a:prstGeom prst="rect">
            <a:avLst/>
          </a:prstGeom>
        </p:spPr>
      </p:pic>
    </p:spTree>
    <p:extLst>
      <p:ext uri="{BB962C8B-B14F-4D97-AF65-F5344CB8AC3E}">
        <p14:creationId xmlns:p14="http://schemas.microsoft.com/office/powerpoint/2010/main" val="978000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EBA95-15CE-E375-A9B7-08ACE6359F83}"/>
              </a:ext>
            </a:extLst>
          </p:cNvPr>
          <p:cNvSpPr>
            <a:spLocks noGrp="1"/>
          </p:cNvSpPr>
          <p:nvPr>
            <p:ph type="title"/>
          </p:nvPr>
        </p:nvSpPr>
        <p:spPr/>
        <p:txBody>
          <a:bodyPr/>
          <a:lstStyle/>
          <a:p>
            <a:endParaRPr lang="en-ZA"/>
          </a:p>
        </p:txBody>
      </p:sp>
      <p:pic>
        <p:nvPicPr>
          <p:cNvPr id="5" name="Picture 4">
            <a:extLst>
              <a:ext uri="{FF2B5EF4-FFF2-40B4-BE49-F238E27FC236}">
                <a16:creationId xmlns:a16="http://schemas.microsoft.com/office/drawing/2014/main" id="{ABF4632F-F90F-DC62-8779-3303D46B3A54}"/>
              </a:ext>
            </a:extLst>
          </p:cNvPr>
          <p:cNvPicPr>
            <a:picLocks noChangeAspect="1"/>
          </p:cNvPicPr>
          <p:nvPr/>
        </p:nvPicPr>
        <p:blipFill>
          <a:blip r:embed="rId2"/>
          <a:stretch>
            <a:fillRect/>
          </a:stretch>
        </p:blipFill>
        <p:spPr>
          <a:xfrm>
            <a:off x="1009650" y="1028699"/>
            <a:ext cx="10172700" cy="5500687"/>
          </a:xfrm>
          <a:prstGeom prst="rect">
            <a:avLst/>
          </a:prstGeom>
        </p:spPr>
      </p:pic>
    </p:spTree>
    <p:extLst>
      <p:ext uri="{BB962C8B-B14F-4D97-AF65-F5344CB8AC3E}">
        <p14:creationId xmlns:p14="http://schemas.microsoft.com/office/powerpoint/2010/main" val="3553280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B445C1EF-EF18-4FFE-8A51-5D8D70B5B26D}"/>
              </a:ext>
            </a:extLst>
          </p:cNvPr>
          <p:cNvSpPr txBox="1"/>
          <p:nvPr/>
        </p:nvSpPr>
        <p:spPr>
          <a:xfrm>
            <a:off x="4206591" y="2626679"/>
            <a:ext cx="3778818" cy="577035"/>
          </a:xfrm>
          <a:prstGeom prst="rect">
            <a:avLst/>
          </a:prstGeom>
        </p:spPr>
        <p:txBody>
          <a:bodyPr vert="horz" wrap="square" lIns="0" tIns="7701" rIns="0" bIns="0" rtlCol="0">
            <a:spAutoFit/>
          </a:bodyPr>
          <a:lstStyle/>
          <a:p>
            <a:pPr marL="7701">
              <a:spcBef>
                <a:spcPts val="61"/>
              </a:spcBef>
            </a:pPr>
            <a:r>
              <a:rPr lang="en-ZA" sz="3699" b="1" dirty="0">
                <a:latin typeface="Tahoma" panose="020B0604030504040204" pitchFamily="34" charset="0"/>
                <a:cs typeface="Tahoma" panose="020B0604030504040204" pitchFamily="34" charset="0"/>
              </a:rPr>
              <a:t>	QUESTIONS?</a:t>
            </a:r>
            <a:endParaRPr sz="3699"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6259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raphic 2">
            <a:extLst>
              <a:ext uri="{FF2B5EF4-FFF2-40B4-BE49-F238E27FC236}">
                <a16:creationId xmlns:a16="http://schemas.microsoft.com/office/drawing/2014/main" id="{1AAE0263-097E-BD53-FF21-7D7BAD027D0D}"/>
              </a:ext>
            </a:extLst>
          </p:cNvPr>
          <p:cNvSpPr/>
          <p:nvPr/>
        </p:nvSpPr>
        <p:spPr>
          <a:xfrm>
            <a:off x="-4438" y="680"/>
            <a:ext cx="12183186" cy="6880473"/>
          </a:xfrm>
          <a:custGeom>
            <a:avLst/>
            <a:gdLst>
              <a:gd name="connsiteX0" fmla="*/ 0 w 9184957"/>
              <a:gd name="connsiteY0" fmla="*/ 0 h 5187219"/>
              <a:gd name="connsiteX1" fmla="*/ 0 w 9184957"/>
              <a:gd name="connsiteY1" fmla="*/ 5187220 h 5187219"/>
              <a:gd name="connsiteX2" fmla="*/ 9184957 w 9184957"/>
              <a:gd name="connsiteY2" fmla="*/ 5187220 h 5187219"/>
              <a:gd name="connsiteX3" fmla="*/ 9184957 w 9184957"/>
              <a:gd name="connsiteY3" fmla="*/ 0 h 5187219"/>
              <a:gd name="connsiteX4" fmla="*/ 7313962 w 9184957"/>
              <a:gd name="connsiteY4" fmla="*/ 853345 h 5187219"/>
              <a:gd name="connsiteX5" fmla="*/ 2378297 w 9184957"/>
              <a:gd name="connsiteY5" fmla="*/ 853345 h 5187219"/>
              <a:gd name="connsiteX6" fmla="*/ 2219325 w 9184957"/>
              <a:gd name="connsiteY6" fmla="*/ 1142524 h 5187219"/>
              <a:gd name="connsiteX7" fmla="*/ 1930908 w 9184957"/>
              <a:gd name="connsiteY7" fmla="*/ 1144429 h 5187219"/>
              <a:gd name="connsiteX8" fmla="*/ 1754600 w 9184957"/>
              <a:gd name="connsiteY8" fmla="*/ 853345 h 5187219"/>
              <a:gd name="connsiteX9" fmla="*/ 1089089 w 9184957"/>
              <a:gd name="connsiteY9" fmla="*/ 853345 h 5187219"/>
              <a:gd name="connsiteX10" fmla="*/ 646367 w 9184957"/>
              <a:gd name="connsiteY10" fmla="*/ 1596961 h 5187219"/>
              <a:gd name="connsiteX11" fmla="*/ 646367 w 9184957"/>
              <a:gd name="connsiteY11" fmla="*/ 2122456 h 5187219"/>
              <a:gd name="connsiteX12" fmla="*/ 923925 w 9184957"/>
              <a:gd name="connsiteY12" fmla="*/ 2553938 h 5187219"/>
              <a:gd name="connsiteX13" fmla="*/ 1338644 w 9184957"/>
              <a:gd name="connsiteY13" fmla="*/ 2553938 h 5187219"/>
              <a:gd name="connsiteX14" fmla="*/ 1400651 w 9184957"/>
              <a:gd name="connsiteY14" fmla="*/ 2446401 h 5187219"/>
              <a:gd name="connsiteX15" fmla="*/ 2143125 w 9184957"/>
              <a:gd name="connsiteY15" fmla="*/ 2446401 h 5187219"/>
              <a:gd name="connsiteX16" fmla="*/ 2249996 w 9184957"/>
              <a:gd name="connsiteY16" fmla="*/ 2637568 h 5187219"/>
              <a:gd name="connsiteX17" fmla="*/ 2249996 w 9184957"/>
              <a:gd name="connsiteY17" fmla="*/ 3031807 h 5187219"/>
              <a:gd name="connsiteX18" fmla="*/ 2390299 w 9184957"/>
              <a:gd name="connsiteY18" fmla="*/ 3276124 h 5187219"/>
              <a:gd name="connsiteX19" fmla="*/ 2389537 w 9184957"/>
              <a:gd name="connsiteY19" fmla="*/ 3535680 h 5187219"/>
              <a:gd name="connsiteX20" fmla="*/ 2625185 w 9184957"/>
              <a:gd name="connsiteY20" fmla="*/ 3964305 h 5187219"/>
              <a:gd name="connsiteX21" fmla="*/ 2625185 w 9184957"/>
              <a:gd name="connsiteY21" fmla="*/ 4296251 h 5187219"/>
              <a:gd name="connsiteX22" fmla="*/ 2847975 w 9184957"/>
              <a:gd name="connsiteY22" fmla="*/ 4558475 h 5187219"/>
              <a:gd name="connsiteX23" fmla="*/ 3111341 w 9184957"/>
              <a:gd name="connsiteY23" fmla="*/ 4560094 h 5187219"/>
              <a:gd name="connsiteX24" fmla="*/ 3248406 w 9184957"/>
              <a:gd name="connsiteY24" fmla="*/ 4332065 h 5187219"/>
              <a:gd name="connsiteX25" fmla="*/ 3248406 w 9184957"/>
              <a:gd name="connsiteY25" fmla="*/ 4113562 h 5187219"/>
              <a:gd name="connsiteX26" fmla="*/ 3634454 w 9184957"/>
              <a:gd name="connsiteY26" fmla="*/ 3508438 h 5187219"/>
              <a:gd name="connsiteX27" fmla="*/ 3634454 w 9184957"/>
              <a:gd name="connsiteY27" fmla="*/ 3102578 h 5187219"/>
              <a:gd name="connsiteX28" fmla="*/ 3858482 w 9184957"/>
              <a:gd name="connsiteY28" fmla="*/ 2749201 h 5187219"/>
              <a:gd name="connsiteX29" fmla="*/ 4080224 w 9184957"/>
              <a:gd name="connsiteY29" fmla="*/ 2751582 h 5187219"/>
              <a:gd name="connsiteX30" fmla="*/ 4357212 w 9184957"/>
              <a:gd name="connsiteY30" fmla="*/ 2267140 h 5187219"/>
              <a:gd name="connsiteX31" fmla="*/ 3769328 w 9184957"/>
              <a:gd name="connsiteY31" fmla="*/ 2267140 h 5187219"/>
              <a:gd name="connsiteX32" fmla="*/ 3541490 w 9184957"/>
              <a:gd name="connsiteY32" fmla="*/ 1875663 h 5187219"/>
              <a:gd name="connsiteX33" fmla="*/ 3541967 w 9184957"/>
              <a:gd name="connsiteY33" fmla="*/ 1558861 h 5187219"/>
              <a:gd name="connsiteX34" fmla="*/ 3233071 w 9184957"/>
              <a:gd name="connsiteY34" fmla="*/ 1132046 h 5187219"/>
              <a:gd name="connsiteX35" fmla="*/ 2543175 w 9184957"/>
              <a:gd name="connsiteY35" fmla="*/ 1132046 h 5187219"/>
              <a:gd name="connsiteX36" fmla="*/ 2358390 w 9184957"/>
              <a:gd name="connsiteY36" fmla="*/ 1469326 h 5187219"/>
              <a:gd name="connsiteX37" fmla="*/ 1789462 w 9184957"/>
              <a:gd name="connsiteY37" fmla="*/ 1469326 h 5187219"/>
              <a:gd name="connsiteX38" fmla="*/ 1586579 w 9184957"/>
              <a:gd name="connsiteY38" fmla="*/ 1122521 h 5187219"/>
              <a:gd name="connsiteX39" fmla="*/ 1223772 w 9184957"/>
              <a:gd name="connsiteY39" fmla="*/ 1122521 h 5187219"/>
              <a:gd name="connsiteX40" fmla="*/ 905637 w 9184957"/>
              <a:gd name="connsiteY40" fmla="*/ 1686211 h 5187219"/>
              <a:gd name="connsiteX41" fmla="*/ 912876 w 9184957"/>
              <a:gd name="connsiteY41" fmla="*/ 2030920 h 5187219"/>
              <a:gd name="connsiteX42" fmla="*/ 1082516 w 9184957"/>
              <a:gd name="connsiteY42" fmla="*/ 2275522 h 5187219"/>
              <a:gd name="connsiteX43" fmla="*/ 1204913 w 9184957"/>
              <a:gd name="connsiteY43" fmla="*/ 2275522 h 5187219"/>
              <a:gd name="connsiteX44" fmla="*/ 1308259 w 9184957"/>
              <a:gd name="connsiteY44" fmla="*/ 2140553 h 5187219"/>
              <a:gd name="connsiteX45" fmla="*/ 2273141 w 9184957"/>
              <a:gd name="connsiteY45" fmla="*/ 2140553 h 5187219"/>
              <a:gd name="connsiteX46" fmla="*/ 2515172 w 9184957"/>
              <a:gd name="connsiteY46" fmla="*/ 2581370 h 5187219"/>
              <a:gd name="connsiteX47" fmla="*/ 2515172 w 9184957"/>
              <a:gd name="connsiteY47" fmla="*/ 2986087 h 5187219"/>
              <a:gd name="connsiteX48" fmla="*/ 2655856 w 9184957"/>
              <a:gd name="connsiteY48" fmla="*/ 3227546 h 5187219"/>
              <a:gd name="connsiteX49" fmla="*/ 2655856 w 9184957"/>
              <a:gd name="connsiteY49" fmla="*/ 3474053 h 5187219"/>
              <a:gd name="connsiteX50" fmla="*/ 2908364 w 9184957"/>
              <a:gd name="connsiteY50" fmla="*/ 3896487 h 5187219"/>
              <a:gd name="connsiteX51" fmla="*/ 2908364 w 9184957"/>
              <a:gd name="connsiteY51" fmla="*/ 4147566 h 5187219"/>
              <a:gd name="connsiteX52" fmla="*/ 2978182 w 9184957"/>
              <a:gd name="connsiteY52" fmla="*/ 4238530 h 5187219"/>
              <a:gd name="connsiteX53" fmla="*/ 3007995 w 9184957"/>
              <a:gd name="connsiteY53" fmla="*/ 4189285 h 5187219"/>
              <a:gd name="connsiteX54" fmla="*/ 3007995 w 9184957"/>
              <a:gd name="connsiteY54" fmla="*/ 4002786 h 5187219"/>
              <a:gd name="connsiteX55" fmla="*/ 3367088 w 9184957"/>
              <a:gd name="connsiteY55" fmla="*/ 3428143 h 5187219"/>
              <a:gd name="connsiteX56" fmla="*/ 3370136 w 9184957"/>
              <a:gd name="connsiteY56" fmla="*/ 2983325 h 5187219"/>
              <a:gd name="connsiteX57" fmla="*/ 3644360 w 9184957"/>
              <a:gd name="connsiteY57" fmla="*/ 2522791 h 5187219"/>
              <a:gd name="connsiteX58" fmla="*/ 3933254 w 9184957"/>
              <a:gd name="connsiteY58" fmla="*/ 2521744 h 5187219"/>
              <a:gd name="connsiteX59" fmla="*/ 3948017 w 9184957"/>
              <a:gd name="connsiteY59" fmla="*/ 2496883 h 5187219"/>
              <a:gd name="connsiteX60" fmla="*/ 3623691 w 9184957"/>
              <a:gd name="connsiteY60" fmla="*/ 2495645 h 5187219"/>
              <a:gd name="connsiteX61" fmla="*/ 3280791 w 9184957"/>
              <a:gd name="connsiteY61" fmla="*/ 1932908 h 5187219"/>
              <a:gd name="connsiteX62" fmla="*/ 3291364 w 9184957"/>
              <a:gd name="connsiteY62" fmla="*/ 1650492 h 5187219"/>
              <a:gd name="connsiteX63" fmla="*/ 3120676 w 9184957"/>
              <a:gd name="connsiteY63" fmla="*/ 1399889 h 5187219"/>
              <a:gd name="connsiteX64" fmla="*/ 2690432 w 9184957"/>
              <a:gd name="connsiteY64" fmla="*/ 1397603 h 5187219"/>
              <a:gd name="connsiteX65" fmla="*/ 2502408 w 9184957"/>
              <a:gd name="connsiteY65" fmla="*/ 1727358 h 5187219"/>
              <a:gd name="connsiteX66" fmla="*/ 1621060 w 9184957"/>
              <a:gd name="connsiteY66" fmla="*/ 1727358 h 5187219"/>
              <a:gd name="connsiteX67" fmla="*/ 1451229 w 9184957"/>
              <a:gd name="connsiteY67" fmla="*/ 1410843 h 5187219"/>
              <a:gd name="connsiteX68" fmla="*/ 1390650 w 9184957"/>
              <a:gd name="connsiteY68" fmla="*/ 1410843 h 5187219"/>
              <a:gd name="connsiteX69" fmla="*/ 1192149 w 9184957"/>
              <a:gd name="connsiteY69" fmla="*/ 1788128 h 5187219"/>
              <a:gd name="connsiteX70" fmla="*/ 1193292 w 9184957"/>
              <a:gd name="connsiteY70" fmla="*/ 1845278 h 5187219"/>
              <a:gd name="connsiteX71" fmla="*/ 2688717 w 9184957"/>
              <a:gd name="connsiteY71" fmla="*/ 1846135 h 5187219"/>
              <a:gd name="connsiteX72" fmla="*/ 2839688 w 9184957"/>
              <a:gd name="connsiteY72" fmla="*/ 1550003 h 5187219"/>
              <a:gd name="connsiteX73" fmla="*/ 3044190 w 9184957"/>
              <a:gd name="connsiteY73" fmla="*/ 1550003 h 5187219"/>
              <a:gd name="connsiteX74" fmla="*/ 3173254 w 9184957"/>
              <a:gd name="connsiteY74" fmla="*/ 1720120 h 5187219"/>
              <a:gd name="connsiteX75" fmla="*/ 3173254 w 9184957"/>
              <a:gd name="connsiteY75" fmla="*/ 2044922 h 5187219"/>
              <a:gd name="connsiteX76" fmla="*/ 3491865 w 9184957"/>
              <a:gd name="connsiteY76" fmla="*/ 2578703 h 5187219"/>
              <a:gd name="connsiteX77" fmla="*/ 3251740 w 9184957"/>
              <a:gd name="connsiteY77" fmla="*/ 2938939 h 5187219"/>
              <a:gd name="connsiteX78" fmla="*/ 3246025 w 9184957"/>
              <a:gd name="connsiteY78" fmla="*/ 3409188 h 5187219"/>
              <a:gd name="connsiteX79" fmla="*/ 2984754 w 9184957"/>
              <a:gd name="connsiteY79" fmla="*/ 3802570 h 5187219"/>
              <a:gd name="connsiteX80" fmla="*/ 2746629 w 9184957"/>
              <a:gd name="connsiteY80" fmla="*/ 3403187 h 5187219"/>
              <a:gd name="connsiteX81" fmla="*/ 2746629 w 9184957"/>
              <a:gd name="connsiteY81" fmla="*/ 3118866 h 5187219"/>
              <a:gd name="connsiteX82" fmla="*/ 2642712 w 9184957"/>
              <a:gd name="connsiteY82" fmla="*/ 2948654 h 5187219"/>
              <a:gd name="connsiteX83" fmla="*/ 2642712 w 9184957"/>
              <a:gd name="connsiteY83" fmla="*/ 2548604 h 5187219"/>
              <a:gd name="connsiteX84" fmla="*/ 2397443 w 9184957"/>
              <a:gd name="connsiteY84" fmla="*/ 2133219 h 5187219"/>
              <a:gd name="connsiteX85" fmla="*/ 2899791 w 9184957"/>
              <a:gd name="connsiteY85" fmla="*/ 2133219 h 5187219"/>
              <a:gd name="connsiteX86" fmla="*/ 3168015 w 9184957"/>
              <a:gd name="connsiteY86" fmla="*/ 2554986 h 5187219"/>
              <a:gd name="connsiteX87" fmla="*/ 3011138 w 9184957"/>
              <a:gd name="connsiteY87" fmla="*/ 2791968 h 5187219"/>
              <a:gd name="connsiteX88" fmla="*/ 3011138 w 9184957"/>
              <a:gd name="connsiteY88" fmla="*/ 2837021 h 5187219"/>
              <a:gd name="connsiteX89" fmla="*/ 2849213 w 9184957"/>
              <a:gd name="connsiteY89" fmla="*/ 2837021 h 5187219"/>
              <a:gd name="connsiteX90" fmla="*/ 2849213 w 9184957"/>
              <a:gd name="connsiteY90" fmla="*/ 2743200 h 5187219"/>
              <a:gd name="connsiteX91" fmla="*/ 2975039 w 9184957"/>
              <a:gd name="connsiteY91" fmla="*/ 2552700 h 5187219"/>
              <a:gd name="connsiteX92" fmla="*/ 2810923 w 9184957"/>
              <a:gd name="connsiteY92" fmla="*/ 2294668 h 5187219"/>
              <a:gd name="connsiteX93" fmla="*/ 2681288 w 9184957"/>
              <a:gd name="connsiteY93" fmla="*/ 2294668 h 5187219"/>
              <a:gd name="connsiteX94" fmla="*/ 2805113 w 9184957"/>
              <a:gd name="connsiteY94" fmla="*/ 2504218 h 5187219"/>
              <a:gd name="connsiteX95" fmla="*/ 2805113 w 9184957"/>
              <a:gd name="connsiteY95" fmla="*/ 2903410 h 5187219"/>
              <a:gd name="connsiteX96" fmla="*/ 2909030 w 9184957"/>
              <a:gd name="connsiteY96" fmla="*/ 3073622 h 5187219"/>
              <a:gd name="connsiteX97" fmla="*/ 2909030 w 9184957"/>
              <a:gd name="connsiteY97" fmla="*/ 3359372 h 5187219"/>
              <a:gd name="connsiteX98" fmla="*/ 2992470 w 9184957"/>
              <a:gd name="connsiteY98" fmla="*/ 3499485 h 5187219"/>
              <a:gd name="connsiteX99" fmla="*/ 3084671 w 9184957"/>
              <a:gd name="connsiteY99" fmla="*/ 3359753 h 5187219"/>
              <a:gd name="connsiteX100" fmla="*/ 3090482 w 9184957"/>
              <a:gd name="connsiteY100" fmla="*/ 2889313 h 5187219"/>
              <a:gd name="connsiteX101" fmla="*/ 3300508 w 9184957"/>
              <a:gd name="connsiteY101" fmla="*/ 2574322 h 5187219"/>
              <a:gd name="connsiteX102" fmla="*/ 3011329 w 9184957"/>
              <a:gd name="connsiteY102" fmla="*/ 2089308 h 5187219"/>
              <a:gd name="connsiteX103" fmla="*/ 3011329 w 9184957"/>
              <a:gd name="connsiteY103" fmla="*/ 1774317 h 5187219"/>
              <a:gd name="connsiteX104" fmla="*/ 2963704 w 9184957"/>
              <a:gd name="connsiteY104" fmla="*/ 1711642 h 5187219"/>
              <a:gd name="connsiteX105" fmla="*/ 2938748 w 9184957"/>
              <a:gd name="connsiteY105" fmla="*/ 1711642 h 5187219"/>
              <a:gd name="connsiteX106" fmla="*/ 2787396 w 9184957"/>
              <a:gd name="connsiteY106" fmla="*/ 2008251 h 5187219"/>
              <a:gd name="connsiteX107" fmla="*/ 1243489 w 9184957"/>
              <a:gd name="connsiteY107" fmla="*/ 2007203 h 5187219"/>
              <a:gd name="connsiteX108" fmla="*/ 1170908 w 9184957"/>
              <a:gd name="connsiteY108" fmla="*/ 2068544 h 5187219"/>
              <a:gd name="connsiteX109" fmla="*/ 1086993 w 9184957"/>
              <a:gd name="connsiteY109" fmla="*/ 2069973 h 5187219"/>
              <a:gd name="connsiteX110" fmla="*/ 1034606 w 9184957"/>
              <a:gd name="connsiteY110" fmla="*/ 2000631 h 5187219"/>
              <a:gd name="connsiteX111" fmla="*/ 1029367 w 9184957"/>
              <a:gd name="connsiteY111" fmla="*/ 1750028 h 5187219"/>
              <a:gd name="connsiteX112" fmla="*/ 1293400 w 9184957"/>
              <a:gd name="connsiteY112" fmla="*/ 1249299 h 5187219"/>
              <a:gd name="connsiteX113" fmla="*/ 1548194 w 9184957"/>
              <a:gd name="connsiteY113" fmla="*/ 1249299 h 5187219"/>
              <a:gd name="connsiteX114" fmla="*/ 1717929 w 9184957"/>
              <a:gd name="connsiteY114" fmla="*/ 1565815 h 5187219"/>
              <a:gd name="connsiteX115" fmla="*/ 2408301 w 9184957"/>
              <a:gd name="connsiteY115" fmla="*/ 1565815 h 5187219"/>
              <a:gd name="connsiteX116" fmla="*/ 2596706 w 9184957"/>
              <a:gd name="connsiteY116" fmla="*/ 1235488 h 5187219"/>
              <a:gd name="connsiteX117" fmla="*/ 3206306 w 9184957"/>
              <a:gd name="connsiteY117" fmla="*/ 1238821 h 5187219"/>
              <a:gd name="connsiteX118" fmla="*/ 3454908 w 9184957"/>
              <a:gd name="connsiteY118" fmla="*/ 1603724 h 5187219"/>
              <a:gd name="connsiteX119" fmla="*/ 3444145 w 9184957"/>
              <a:gd name="connsiteY119" fmla="*/ 1890617 h 5187219"/>
              <a:gd name="connsiteX120" fmla="*/ 3714750 w 9184957"/>
              <a:gd name="connsiteY120" fmla="*/ 2334101 h 5187219"/>
              <a:gd name="connsiteX121" fmla="*/ 4231672 w 9184957"/>
              <a:gd name="connsiteY121" fmla="*/ 2336006 h 5187219"/>
              <a:gd name="connsiteX122" fmla="*/ 4025741 w 9184957"/>
              <a:gd name="connsiteY122" fmla="*/ 2683478 h 5187219"/>
              <a:gd name="connsiteX123" fmla="*/ 3736562 w 9184957"/>
              <a:gd name="connsiteY123" fmla="*/ 2684621 h 5187219"/>
              <a:gd name="connsiteX124" fmla="*/ 3531775 w 9184957"/>
              <a:gd name="connsiteY124" fmla="*/ 3028569 h 5187219"/>
              <a:gd name="connsiteX125" fmla="*/ 3528727 w 9184957"/>
              <a:gd name="connsiteY125" fmla="*/ 3475291 h 5187219"/>
              <a:gd name="connsiteX126" fmla="*/ 3169920 w 9184957"/>
              <a:gd name="connsiteY126" fmla="*/ 4049268 h 5187219"/>
              <a:gd name="connsiteX127" fmla="*/ 3169920 w 9184957"/>
              <a:gd name="connsiteY127" fmla="*/ 4234148 h 5187219"/>
              <a:gd name="connsiteX128" fmla="*/ 3056763 w 9184957"/>
              <a:gd name="connsiteY128" fmla="*/ 4421124 h 5187219"/>
              <a:gd name="connsiteX129" fmla="*/ 2914650 w 9184957"/>
              <a:gd name="connsiteY129" fmla="*/ 4421124 h 5187219"/>
              <a:gd name="connsiteX130" fmla="*/ 2746724 w 9184957"/>
              <a:gd name="connsiteY130" fmla="*/ 4202049 h 5187219"/>
              <a:gd name="connsiteX131" fmla="*/ 2746724 w 9184957"/>
              <a:gd name="connsiteY131" fmla="*/ 3940778 h 5187219"/>
              <a:gd name="connsiteX132" fmla="*/ 2494217 w 9184957"/>
              <a:gd name="connsiteY132" fmla="*/ 3518440 h 5187219"/>
              <a:gd name="connsiteX133" fmla="*/ 2494217 w 9184957"/>
              <a:gd name="connsiteY133" fmla="*/ 3271361 h 5187219"/>
              <a:gd name="connsiteX134" fmla="*/ 2353532 w 9184957"/>
              <a:gd name="connsiteY134" fmla="*/ 3029902 h 5187219"/>
              <a:gd name="connsiteX135" fmla="*/ 2353532 w 9184957"/>
              <a:gd name="connsiteY135" fmla="*/ 2622994 h 5187219"/>
              <a:gd name="connsiteX136" fmla="*/ 2177320 w 9184957"/>
              <a:gd name="connsiteY136" fmla="*/ 2302478 h 5187219"/>
              <a:gd name="connsiteX137" fmla="*/ 1388269 w 9184957"/>
              <a:gd name="connsiteY137" fmla="*/ 2302478 h 5187219"/>
              <a:gd name="connsiteX138" fmla="*/ 1284827 w 9184957"/>
              <a:gd name="connsiteY138" fmla="*/ 2437733 h 5187219"/>
              <a:gd name="connsiteX139" fmla="*/ 997744 w 9184957"/>
              <a:gd name="connsiteY139" fmla="*/ 2437733 h 5187219"/>
              <a:gd name="connsiteX140" fmla="*/ 752475 w 9184957"/>
              <a:gd name="connsiteY140" fmla="*/ 2083403 h 5187219"/>
              <a:gd name="connsiteX141" fmla="*/ 742950 w 9184957"/>
              <a:gd name="connsiteY141" fmla="*/ 1645253 h 5187219"/>
              <a:gd name="connsiteX142" fmla="*/ 1129475 w 9184957"/>
              <a:gd name="connsiteY142" fmla="*/ 960501 h 5187219"/>
              <a:gd name="connsiteX143" fmla="*/ 1679639 w 9184957"/>
              <a:gd name="connsiteY143" fmla="*/ 960501 h 5187219"/>
              <a:gd name="connsiteX144" fmla="*/ 1882521 w 9184957"/>
              <a:gd name="connsiteY144" fmla="*/ 1307306 h 5187219"/>
              <a:gd name="connsiteX145" fmla="*/ 2262569 w 9184957"/>
              <a:gd name="connsiteY145" fmla="*/ 1307306 h 5187219"/>
              <a:gd name="connsiteX146" fmla="*/ 2447354 w 9184957"/>
              <a:gd name="connsiteY146" fmla="*/ 970026 h 5187219"/>
              <a:gd name="connsiteX147" fmla="*/ 3316034 w 9184957"/>
              <a:gd name="connsiteY147" fmla="*/ 970026 h 5187219"/>
              <a:gd name="connsiteX148" fmla="*/ 3704082 w 9184957"/>
              <a:gd name="connsiteY148" fmla="*/ 1506474 h 5187219"/>
              <a:gd name="connsiteX149" fmla="*/ 3704082 w 9184957"/>
              <a:gd name="connsiteY149" fmla="*/ 1831943 h 5187219"/>
              <a:gd name="connsiteX150" fmla="*/ 3863054 w 9184957"/>
              <a:gd name="connsiteY150" fmla="*/ 2105120 h 5187219"/>
              <a:gd name="connsiteX151" fmla="*/ 4637056 w 9184957"/>
              <a:gd name="connsiteY151" fmla="*/ 2105120 h 5187219"/>
              <a:gd name="connsiteX152" fmla="*/ 4174331 w 9184957"/>
              <a:gd name="connsiteY152" fmla="*/ 2914745 h 5187219"/>
              <a:gd name="connsiteX153" fmla="*/ 3947160 w 9184957"/>
              <a:gd name="connsiteY153" fmla="*/ 2912078 h 5187219"/>
              <a:gd name="connsiteX154" fmla="*/ 3796570 w 9184957"/>
              <a:gd name="connsiteY154" fmla="*/ 3150203 h 5187219"/>
              <a:gd name="connsiteX155" fmla="*/ 3796570 w 9184957"/>
              <a:gd name="connsiteY155" fmla="*/ 3555968 h 5187219"/>
              <a:gd name="connsiteX156" fmla="*/ 3410522 w 9184957"/>
              <a:gd name="connsiteY156" fmla="*/ 4160806 h 5187219"/>
              <a:gd name="connsiteX157" fmla="*/ 3410522 w 9184957"/>
              <a:gd name="connsiteY157" fmla="*/ 4377023 h 5187219"/>
              <a:gd name="connsiteX158" fmla="*/ 3202781 w 9184957"/>
              <a:gd name="connsiteY158" fmla="*/ 4722590 h 5187219"/>
              <a:gd name="connsiteX159" fmla="*/ 2772823 w 9184957"/>
              <a:gd name="connsiteY159" fmla="*/ 4719923 h 5187219"/>
              <a:gd name="connsiteX160" fmla="*/ 2463070 w 9184957"/>
              <a:gd name="connsiteY160" fmla="*/ 4355306 h 5187219"/>
              <a:gd name="connsiteX161" fmla="*/ 2463070 w 9184957"/>
              <a:gd name="connsiteY161" fmla="*/ 4005548 h 5187219"/>
              <a:gd name="connsiteX162" fmla="*/ 2227326 w 9184957"/>
              <a:gd name="connsiteY162" fmla="*/ 3576923 h 5187219"/>
              <a:gd name="connsiteX163" fmla="*/ 2228088 w 9184957"/>
              <a:gd name="connsiteY163" fmla="*/ 3318986 h 5187219"/>
              <a:gd name="connsiteX164" fmla="*/ 2087880 w 9184957"/>
              <a:gd name="connsiteY164" fmla="*/ 3074956 h 5187219"/>
              <a:gd name="connsiteX165" fmla="*/ 2087880 w 9184957"/>
              <a:gd name="connsiteY165" fmla="*/ 2679668 h 5187219"/>
              <a:gd name="connsiteX166" fmla="*/ 2047970 w 9184957"/>
              <a:gd name="connsiteY166" fmla="*/ 2608231 h 5187219"/>
              <a:gd name="connsiteX167" fmla="*/ 1494282 w 9184957"/>
              <a:gd name="connsiteY167" fmla="*/ 2608231 h 5187219"/>
              <a:gd name="connsiteX168" fmla="*/ 1432179 w 9184957"/>
              <a:gd name="connsiteY168" fmla="*/ 2715768 h 5187219"/>
              <a:gd name="connsiteX169" fmla="*/ 835724 w 9184957"/>
              <a:gd name="connsiteY169" fmla="*/ 2715768 h 5187219"/>
              <a:gd name="connsiteX170" fmla="*/ 484442 w 9184957"/>
              <a:gd name="connsiteY170" fmla="*/ 2170081 h 5187219"/>
              <a:gd name="connsiteX171" fmla="*/ 484442 w 9184957"/>
              <a:gd name="connsiteY171" fmla="*/ 1552384 h 5187219"/>
              <a:gd name="connsiteX172" fmla="*/ 997077 w 9184957"/>
              <a:gd name="connsiteY172" fmla="*/ 691420 h 5187219"/>
              <a:gd name="connsiteX173" fmla="*/ 1845850 w 9184957"/>
              <a:gd name="connsiteY173" fmla="*/ 691420 h 5187219"/>
              <a:gd name="connsiteX174" fmla="*/ 2021967 w 9184957"/>
              <a:gd name="connsiteY174" fmla="*/ 981837 h 5187219"/>
              <a:gd name="connsiteX175" fmla="*/ 2123408 w 9184957"/>
              <a:gd name="connsiteY175" fmla="*/ 981170 h 5187219"/>
              <a:gd name="connsiteX176" fmla="*/ 2282476 w 9184957"/>
              <a:gd name="connsiteY176" fmla="*/ 691420 h 5187219"/>
              <a:gd name="connsiteX177" fmla="*/ 7313962 w 9184957"/>
              <a:gd name="connsiteY177" fmla="*/ 691420 h 518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9184957" h="5187219">
                <a:moveTo>
                  <a:pt x="0" y="0"/>
                </a:moveTo>
                <a:lnTo>
                  <a:pt x="0" y="5187220"/>
                </a:lnTo>
                <a:lnTo>
                  <a:pt x="9184957" y="5187220"/>
                </a:lnTo>
                <a:lnTo>
                  <a:pt x="9184957" y="0"/>
                </a:lnTo>
                <a:close/>
                <a:moveTo>
                  <a:pt x="7313962" y="853345"/>
                </a:moveTo>
                <a:lnTo>
                  <a:pt x="2378297" y="853345"/>
                </a:lnTo>
                <a:lnTo>
                  <a:pt x="2219325" y="1142524"/>
                </a:lnTo>
                <a:lnTo>
                  <a:pt x="1930908" y="1144429"/>
                </a:lnTo>
                <a:lnTo>
                  <a:pt x="1754600" y="853345"/>
                </a:lnTo>
                <a:lnTo>
                  <a:pt x="1089089" y="853345"/>
                </a:lnTo>
                <a:lnTo>
                  <a:pt x="646367" y="1596961"/>
                </a:lnTo>
                <a:lnTo>
                  <a:pt x="646367" y="2122456"/>
                </a:lnTo>
                <a:lnTo>
                  <a:pt x="923925" y="2553938"/>
                </a:lnTo>
                <a:lnTo>
                  <a:pt x="1338644" y="2553938"/>
                </a:lnTo>
                <a:lnTo>
                  <a:pt x="1400651" y="2446401"/>
                </a:lnTo>
                <a:lnTo>
                  <a:pt x="2143125" y="2446401"/>
                </a:lnTo>
                <a:lnTo>
                  <a:pt x="2249996" y="2637568"/>
                </a:lnTo>
                <a:lnTo>
                  <a:pt x="2249996" y="3031807"/>
                </a:lnTo>
                <a:lnTo>
                  <a:pt x="2390299" y="3276124"/>
                </a:lnTo>
                <a:lnTo>
                  <a:pt x="2389537" y="3535680"/>
                </a:lnTo>
                <a:lnTo>
                  <a:pt x="2625185" y="3964305"/>
                </a:lnTo>
                <a:lnTo>
                  <a:pt x="2625185" y="4296251"/>
                </a:lnTo>
                <a:lnTo>
                  <a:pt x="2847975" y="4558475"/>
                </a:lnTo>
                <a:lnTo>
                  <a:pt x="3111341" y="4560094"/>
                </a:lnTo>
                <a:lnTo>
                  <a:pt x="3248406" y="4332065"/>
                </a:lnTo>
                <a:lnTo>
                  <a:pt x="3248406" y="4113562"/>
                </a:lnTo>
                <a:lnTo>
                  <a:pt x="3634454" y="3508438"/>
                </a:lnTo>
                <a:lnTo>
                  <a:pt x="3634454" y="3102578"/>
                </a:lnTo>
                <a:lnTo>
                  <a:pt x="3858482" y="2749201"/>
                </a:lnTo>
                <a:lnTo>
                  <a:pt x="4080224" y="2751582"/>
                </a:lnTo>
                <a:lnTo>
                  <a:pt x="4357212" y="2267140"/>
                </a:lnTo>
                <a:lnTo>
                  <a:pt x="3769328" y="2267140"/>
                </a:lnTo>
                <a:lnTo>
                  <a:pt x="3541490" y="1875663"/>
                </a:lnTo>
                <a:lnTo>
                  <a:pt x="3541967" y="1558861"/>
                </a:lnTo>
                <a:lnTo>
                  <a:pt x="3233071" y="1132046"/>
                </a:lnTo>
                <a:lnTo>
                  <a:pt x="2543175" y="1132046"/>
                </a:lnTo>
                <a:lnTo>
                  <a:pt x="2358390" y="1469326"/>
                </a:lnTo>
                <a:lnTo>
                  <a:pt x="1789462" y="1469326"/>
                </a:lnTo>
                <a:lnTo>
                  <a:pt x="1586579" y="1122521"/>
                </a:lnTo>
                <a:lnTo>
                  <a:pt x="1223772" y="1122521"/>
                </a:lnTo>
                <a:lnTo>
                  <a:pt x="905637" y="1686211"/>
                </a:lnTo>
                <a:lnTo>
                  <a:pt x="912876" y="2030920"/>
                </a:lnTo>
                <a:lnTo>
                  <a:pt x="1082516" y="2275522"/>
                </a:lnTo>
                <a:lnTo>
                  <a:pt x="1204913" y="2275522"/>
                </a:lnTo>
                <a:lnTo>
                  <a:pt x="1308259" y="2140553"/>
                </a:lnTo>
                <a:lnTo>
                  <a:pt x="2273141" y="2140553"/>
                </a:lnTo>
                <a:lnTo>
                  <a:pt x="2515172" y="2581370"/>
                </a:lnTo>
                <a:lnTo>
                  <a:pt x="2515172" y="2986087"/>
                </a:lnTo>
                <a:lnTo>
                  <a:pt x="2655856" y="3227546"/>
                </a:lnTo>
                <a:lnTo>
                  <a:pt x="2655856" y="3474053"/>
                </a:lnTo>
                <a:lnTo>
                  <a:pt x="2908364" y="3896487"/>
                </a:lnTo>
                <a:lnTo>
                  <a:pt x="2908364" y="4147566"/>
                </a:lnTo>
                <a:lnTo>
                  <a:pt x="2978182" y="4238530"/>
                </a:lnTo>
                <a:lnTo>
                  <a:pt x="3007995" y="4189285"/>
                </a:lnTo>
                <a:lnTo>
                  <a:pt x="3007995" y="4002786"/>
                </a:lnTo>
                <a:lnTo>
                  <a:pt x="3367088" y="3428143"/>
                </a:lnTo>
                <a:lnTo>
                  <a:pt x="3370136" y="2983325"/>
                </a:lnTo>
                <a:lnTo>
                  <a:pt x="3644360" y="2522791"/>
                </a:lnTo>
                <a:lnTo>
                  <a:pt x="3933254" y="2521744"/>
                </a:lnTo>
                <a:lnTo>
                  <a:pt x="3948017" y="2496883"/>
                </a:lnTo>
                <a:lnTo>
                  <a:pt x="3623691" y="2495645"/>
                </a:lnTo>
                <a:lnTo>
                  <a:pt x="3280791" y="1932908"/>
                </a:lnTo>
                <a:lnTo>
                  <a:pt x="3291364" y="1650492"/>
                </a:lnTo>
                <a:lnTo>
                  <a:pt x="3120676" y="1399889"/>
                </a:lnTo>
                <a:lnTo>
                  <a:pt x="2690432" y="1397603"/>
                </a:lnTo>
                <a:lnTo>
                  <a:pt x="2502408" y="1727358"/>
                </a:lnTo>
                <a:lnTo>
                  <a:pt x="1621060" y="1727358"/>
                </a:lnTo>
                <a:lnTo>
                  <a:pt x="1451229" y="1410843"/>
                </a:lnTo>
                <a:lnTo>
                  <a:pt x="1390650" y="1410843"/>
                </a:lnTo>
                <a:lnTo>
                  <a:pt x="1192149" y="1788128"/>
                </a:lnTo>
                <a:lnTo>
                  <a:pt x="1193292" y="1845278"/>
                </a:lnTo>
                <a:lnTo>
                  <a:pt x="2688717" y="1846135"/>
                </a:lnTo>
                <a:lnTo>
                  <a:pt x="2839688" y="1550003"/>
                </a:lnTo>
                <a:lnTo>
                  <a:pt x="3044190" y="1550003"/>
                </a:lnTo>
                <a:lnTo>
                  <a:pt x="3173254" y="1720120"/>
                </a:lnTo>
                <a:lnTo>
                  <a:pt x="3173254" y="2044922"/>
                </a:lnTo>
                <a:lnTo>
                  <a:pt x="3491865" y="2578703"/>
                </a:lnTo>
                <a:lnTo>
                  <a:pt x="3251740" y="2938939"/>
                </a:lnTo>
                <a:lnTo>
                  <a:pt x="3246025" y="3409188"/>
                </a:lnTo>
                <a:lnTo>
                  <a:pt x="2984754" y="3802570"/>
                </a:lnTo>
                <a:lnTo>
                  <a:pt x="2746629" y="3403187"/>
                </a:lnTo>
                <a:lnTo>
                  <a:pt x="2746629" y="3118866"/>
                </a:lnTo>
                <a:lnTo>
                  <a:pt x="2642712" y="2948654"/>
                </a:lnTo>
                <a:lnTo>
                  <a:pt x="2642712" y="2548604"/>
                </a:lnTo>
                <a:lnTo>
                  <a:pt x="2397443" y="2133219"/>
                </a:lnTo>
                <a:lnTo>
                  <a:pt x="2899791" y="2133219"/>
                </a:lnTo>
                <a:lnTo>
                  <a:pt x="3168015" y="2554986"/>
                </a:lnTo>
                <a:lnTo>
                  <a:pt x="3011138" y="2791968"/>
                </a:lnTo>
                <a:lnTo>
                  <a:pt x="3011138" y="2837021"/>
                </a:lnTo>
                <a:lnTo>
                  <a:pt x="2849213" y="2837021"/>
                </a:lnTo>
                <a:lnTo>
                  <a:pt x="2849213" y="2743200"/>
                </a:lnTo>
                <a:lnTo>
                  <a:pt x="2975039" y="2552700"/>
                </a:lnTo>
                <a:lnTo>
                  <a:pt x="2810923" y="2294668"/>
                </a:lnTo>
                <a:lnTo>
                  <a:pt x="2681288" y="2294668"/>
                </a:lnTo>
                <a:lnTo>
                  <a:pt x="2805113" y="2504218"/>
                </a:lnTo>
                <a:lnTo>
                  <a:pt x="2805113" y="2903410"/>
                </a:lnTo>
                <a:lnTo>
                  <a:pt x="2909030" y="3073622"/>
                </a:lnTo>
                <a:lnTo>
                  <a:pt x="2909030" y="3359372"/>
                </a:lnTo>
                <a:lnTo>
                  <a:pt x="2992470" y="3499485"/>
                </a:lnTo>
                <a:lnTo>
                  <a:pt x="3084671" y="3359753"/>
                </a:lnTo>
                <a:lnTo>
                  <a:pt x="3090482" y="2889313"/>
                </a:lnTo>
                <a:lnTo>
                  <a:pt x="3300508" y="2574322"/>
                </a:lnTo>
                <a:lnTo>
                  <a:pt x="3011329" y="2089308"/>
                </a:lnTo>
                <a:lnTo>
                  <a:pt x="3011329" y="1774317"/>
                </a:lnTo>
                <a:lnTo>
                  <a:pt x="2963704" y="1711642"/>
                </a:lnTo>
                <a:lnTo>
                  <a:pt x="2938748" y="1711642"/>
                </a:lnTo>
                <a:lnTo>
                  <a:pt x="2787396" y="2008251"/>
                </a:lnTo>
                <a:lnTo>
                  <a:pt x="1243489" y="2007203"/>
                </a:lnTo>
                <a:lnTo>
                  <a:pt x="1170908" y="2068544"/>
                </a:lnTo>
                <a:lnTo>
                  <a:pt x="1086993" y="2069973"/>
                </a:lnTo>
                <a:lnTo>
                  <a:pt x="1034606" y="2000631"/>
                </a:lnTo>
                <a:lnTo>
                  <a:pt x="1029367" y="1750028"/>
                </a:lnTo>
                <a:lnTo>
                  <a:pt x="1293400" y="1249299"/>
                </a:lnTo>
                <a:lnTo>
                  <a:pt x="1548194" y="1249299"/>
                </a:lnTo>
                <a:lnTo>
                  <a:pt x="1717929" y="1565815"/>
                </a:lnTo>
                <a:lnTo>
                  <a:pt x="2408301" y="1565815"/>
                </a:lnTo>
                <a:lnTo>
                  <a:pt x="2596706" y="1235488"/>
                </a:lnTo>
                <a:lnTo>
                  <a:pt x="3206306" y="1238821"/>
                </a:lnTo>
                <a:lnTo>
                  <a:pt x="3454908" y="1603724"/>
                </a:lnTo>
                <a:lnTo>
                  <a:pt x="3444145" y="1890617"/>
                </a:lnTo>
                <a:lnTo>
                  <a:pt x="3714750" y="2334101"/>
                </a:lnTo>
                <a:lnTo>
                  <a:pt x="4231672" y="2336006"/>
                </a:lnTo>
                <a:lnTo>
                  <a:pt x="4025741" y="2683478"/>
                </a:lnTo>
                <a:lnTo>
                  <a:pt x="3736562" y="2684621"/>
                </a:lnTo>
                <a:lnTo>
                  <a:pt x="3531775" y="3028569"/>
                </a:lnTo>
                <a:lnTo>
                  <a:pt x="3528727" y="3475291"/>
                </a:lnTo>
                <a:lnTo>
                  <a:pt x="3169920" y="4049268"/>
                </a:lnTo>
                <a:lnTo>
                  <a:pt x="3169920" y="4234148"/>
                </a:lnTo>
                <a:lnTo>
                  <a:pt x="3056763" y="4421124"/>
                </a:lnTo>
                <a:lnTo>
                  <a:pt x="2914650" y="4421124"/>
                </a:lnTo>
                <a:lnTo>
                  <a:pt x="2746724" y="4202049"/>
                </a:lnTo>
                <a:lnTo>
                  <a:pt x="2746724" y="3940778"/>
                </a:lnTo>
                <a:lnTo>
                  <a:pt x="2494217" y="3518440"/>
                </a:lnTo>
                <a:lnTo>
                  <a:pt x="2494217" y="3271361"/>
                </a:lnTo>
                <a:lnTo>
                  <a:pt x="2353532" y="3029902"/>
                </a:lnTo>
                <a:lnTo>
                  <a:pt x="2353532" y="2622994"/>
                </a:lnTo>
                <a:lnTo>
                  <a:pt x="2177320" y="2302478"/>
                </a:lnTo>
                <a:lnTo>
                  <a:pt x="1388269" y="2302478"/>
                </a:lnTo>
                <a:lnTo>
                  <a:pt x="1284827" y="2437733"/>
                </a:lnTo>
                <a:lnTo>
                  <a:pt x="997744" y="2437733"/>
                </a:lnTo>
                <a:lnTo>
                  <a:pt x="752475" y="2083403"/>
                </a:lnTo>
                <a:lnTo>
                  <a:pt x="742950" y="1645253"/>
                </a:lnTo>
                <a:lnTo>
                  <a:pt x="1129475" y="960501"/>
                </a:lnTo>
                <a:lnTo>
                  <a:pt x="1679639" y="960501"/>
                </a:lnTo>
                <a:lnTo>
                  <a:pt x="1882521" y="1307306"/>
                </a:lnTo>
                <a:lnTo>
                  <a:pt x="2262569" y="1307306"/>
                </a:lnTo>
                <a:lnTo>
                  <a:pt x="2447354" y="970026"/>
                </a:lnTo>
                <a:lnTo>
                  <a:pt x="3316034" y="970026"/>
                </a:lnTo>
                <a:lnTo>
                  <a:pt x="3704082" y="1506474"/>
                </a:lnTo>
                <a:lnTo>
                  <a:pt x="3704082" y="1831943"/>
                </a:lnTo>
                <a:lnTo>
                  <a:pt x="3863054" y="2105120"/>
                </a:lnTo>
                <a:lnTo>
                  <a:pt x="4637056" y="2105120"/>
                </a:lnTo>
                <a:lnTo>
                  <a:pt x="4174331" y="2914745"/>
                </a:lnTo>
                <a:lnTo>
                  <a:pt x="3947160" y="2912078"/>
                </a:lnTo>
                <a:lnTo>
                  <a:pt x="3796570" y="3150203"/>
                </a:lnTo>
                <a:lnTo>
                  <a:pt x="3796570" y="3555968"/>
                </a:lnTo>
                <a:lnTo>
                  <a:pt x="3410522" y="4160806"/>
                </a:lnTo>
                <a:lnTo>
                  <a:pt x="3410522" y="4377023"/>
                </a:lnTo>
                <a:lnTo>
                  <a:pt x="3202781" y="4722590"/>
                </a:lnTo>
                <a:lnTo>
                  <a:pt x="2772823" y="4719923"/>
                </a:lnTo>
                <a:lnTo>
                  <a:pt x="2463070" y="4355306"/>
                </a:lnTo>
                <a:lnTo>
                  <a:pt x="2463070" y="4005548"/>
                </a:lnTo>
                <a:lnTo>
                  <a:pt x="2227326" y="3576923"/>
                </a:lnTo>
                <a:lnTo>
                  <a:pt x="2228088" y="3318986"/>
                </a:lnTo>
                <a:lnTo>
                  <a:pt x="2087880" y="3074956"/>
                </a:lnTo>
                <a:lnTo>
                  <a:pt x="2087880" y="2679668"/>
                </a:lnTo>
                <a:lnTo>
                  <a:pt x="2047970" y="2608231"/>
                </a:lnTo>
                <a:lnTo>
                  <a:pt x="1494282" y="2608231"/>
                </a:lnTo>
                <a:lnTo>
                  <a:pt x="1432179" y="2715768"/>
                </a:lnTo>
                <a:lnTo>
                  <a:pt x="835724" y="2715768"/>
                </a:lnTo>
                <a:lnTo>
                  <a:pt x="484442" y="2170081"/>
                </a:lnTo>
                <a:lnTo>
                  <a:pt x="484442" y="1552384"/>
                </a:lnTo>
                <a:lnTo>
                  <a:pt x="997077" y="691420"/>
                </a:lnTo>
                <a:lnTo>
                  <a:pt x="1845850" y="691420"/>
                </a:lnTo>
                <a:lnTo>
                  <a:pt x="2021967" y="981837"/>
                </a:lnTo>
                <a:lnTo>
                  <a:pt x="2123408" y="981170"/>
                </a:lnTo>
                <a:lnTo>
                  <a:pt x="2282476" y="691420"/>
                </a:lnTo>
                <a:lnTo>
                  <a:pt x="7313962" y="691420"/>
                </a:lnTo>
                <a:close/>
              </a:path>
            </a:pathLst>
          </a:custGeom>
          <a:solidFill>
            <a:schemeClr val="tx1">
              <a:alpha val="59499"/>
            </a:schemeClr>
          </a:solidFill>
          <a:ln w="9525" cap="flat">
            <a:noFill/>
            <a:prstDash val="solid"/>
            <a:miter/>
          </a:ln>
        </p:spPr>
        <p:txBody>
          <a:bodyPr rtlCol="0" anchor="ctr"/>
          <a:lstStyle/>
          <a:p>
            <a:endParaRPr lang="en-US" dirty="0"/>
          </a:p>
        </p:txBody>
      </p:sp>
      <p:sp>
        <p:nvSpPr>
          <p:cNvPr id="169" name="Title 520">
            <a:extLst>
              <a:ext uri="{FF2B5EF4-FFF2-40B4-BE49-F238E27FC236}">
                <a16:creationId xmlns:a16="http://schemas.microsoft.com/office/drawing/2014/main" id="{5B4F7F9B-D2FA-5CC1-9CAE-52E03FB090E2}"/>
              </a:ext>
            </a:extLst>
          </p:cNvPr>
          <p:cNvSpPr>
            <a:spLocks noGrp="1"/>
          </p:cNvSpPr>
          <p:nvPr>
            <p:ph type="title"/>
          </p:nvPr>
        </p:nvSpPr>
        <p:spPr>
          <a:xfrm>
            <a:off x="5355771" y="1155310"/>
            <a:ext cx="4363624" cy="875371"/>
          </a:xfrm>
        </p:spPr>
        <p:txBody>
          <a:bodyPr/>
          <a:lstStyle/>
          <a:p>
            <a:pPr algn="r"/>
            <a:r>
              <a:rPr lang="en-US" sz="4000" dirty="0">
                <a:solidFill>
                  <a:schemeClr val="bg1"/>
                </a:solidFill>
              </a:rPr>
              <a:t>Thank you</a:t>
            </a:r>
            <a:endParaRPr lang="en-US" sz="4000" dirty="0"/>
          </a:p>
        </p:txBody>
      </p:sp>
      <p:grpSp>
        <p:nvGrpSpPr>
          <p:cNvPr id="170" name="Group 169">
            <a:extLst>
              <a:ext uri="{FF2B5EF4-FFF2-40B4-BE49-F238E27FC236}">
                <a16:creationId xmlns:a16="http://schemas.microsoft.com/office/drawing/2014/main" id="{186CB910-7EB6-DA28-6C7E-C2A393051A75}"/>
              </a:ext>
            </a:extLst>
          </p:cNvPr>
          <p:cNvGrpSpPr/>
          <p:nvPr/>
        </p:nvGrpSpPr>
        <p:grpSpPr>
          <a:xfrm>
            <a:off x="10366157" y="571622"/>
            <a:ext cx="1394705" cy="948396"/>
            <a:chOff x="10366157" y="302263"/>
            <a:chExt cx="1394705" cy="948396"/>
          </a:xfrm>
        </p:grpSpPr>
        <p:sp>
          <p:nvSpPr>
            <p:cNvPr id="171" name="object 28">
              <a:extLst>
                <a:ext uri="{FF2B5EF4-FFF2-40B4-BE49-F238E27FC236}">
                  <a16:creationId xmlns:a16="http://schemas.microsoft.com/office/drawing/2014/main" id="{C4275BAE-D3F8-2B1B-5B74-B57C95E8A424}"/>
                </a:ext>
              </a:extLst>
            </p:cNvPr>
            <p:cNvSpPr/>
            <p:nvPr/>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2" name="object 29">
              <a:extLst>
                <a:ext uri="{FF2B5EF4-FFF2-40B4-BE49-F238E27FC236}">
                  <a16:creationId xmlns:a16="http://schemas.microsoft.com/office/drawing/2014/main" id="{89ABC2F3-BE30-EAB2-AC94-08EC471D47ED}"/>
                </a:ext>
              </a:extLst>
            </p:cNvPr>
            <p:cNvSpPr/>
            <p:nvPr/>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nvGrpSpPr>
            <p:cNvPr id="173" name="object 30">
              <a:extLst>
                <a:ext uri="{FF2B5EF4-FFF2-40B4-BE49-F238E27FC236}">
                  <a16:creationId xmlns:a16="http://schemas.microsoft.com/office/drawing/2014/main" id="{47796B55-483E-551F-F4E8-62C119887CCA}"/>
                </a:ext>
              </a:extLst>
            </p:cNvPr>
            <p:cNvGrpSpPr/>
            <p:nvPr/>
          </p:nvGrpSpPr>
          <p:grpSpPr>
            <a:xfrm>
              <a:off x="10674915" y="302263"/>
              <a:ext cx="1085947" cy="122368"/>
              <a:chOff x="-1" y="-1"/>
              <a:chExt cx="1085945" cy="122366"/>
            </a:xfrm>
          </p:grpSpPr>
          <p:sp>
            <p:nvSpPr>
              <p:cNvPr id="174" name="Shape">
                <a:extLst>
                  <a:ext uri="{FF2B5EF4-FFF2-40B4-BE49-F238E27FC236}">
                    <a16:creationId xmlns:a16="http://schemas.microsoft.com/office/drawing/2014/main" id="{366D1129-9C0A-EEDF-B00E-73BF8B73B2CC}"/>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5" name="Shape">
                <a:extLst>
                  <a:ext uri="{FF2B5EF4-FFF2-40B4-BE49-F238E27FC236}">
                    <a16:creationId xmlns:a16="http://schemas.microsoft.com/office/drawing/2014/main" id="{AEBD4148-9FFD-8C63-B6B7-40C63E6382A2}"/>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6" name="Shape">
                <a:extLst>
                  <a:ext uri="{FF2B5EF4-FFF2-40B4-BE49-F238E27FC236}">
                    <a16:creationId xmlns:a16="http://schemas.microsoft.com/office/drawing/2014/main" id="{5D340E34-4B98-B39A-0427-7DAF81556734}"/>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7" name="Shape">
                <a:extLst>
                  <a:ext uri="{FF2B5EF4-FFF2-40B4-BE49-F238E27FC236}">
                    <a16:creationId xmlns:a16="http://schemas.microsoft.com/office/drawing/2014/main" id="{D49EFE32-4989-6E0F-077E-1621CC1CF63E}"/>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8" name="Shape">
                <a:extLst>
                  <a:ext uri="{FF2B5EF4-FFF2-40B4-BE49-F238E27FC236}">
                    <a16:creationId xmlns:a16="http://schemas.microsoft.com/office/drawing/2014/main" id="{6650A60D-6476-C84B-08D3-B37EDB2F695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9" name="Shape">
                <a:extLst>
                  <a:ext uri="{FF2B5EF4-FFF2-40B4-BE49-F238E27FC236}">
                    <a16:creationId xmlns:a16="http://schemas.microsoft.com/office/drawing/2014/main" id="{1E154D22-53C0-EA63-1655-A1FF7D6544BE}"/>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0" name="Shape">
                <a:extLst>
                  <a:ext uri="{FF2B5EF4-FFF2-40B4-BE49-F238E27FC236}">
                    <a16:creationId xmlns:a16="http://schemas.microsoft.com/office/drawing/2014/main" id="{3453F9CF-22AD-6A75-55D2-CB224D3F4757}"/>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1" name="Shape">
                <a:extLst>
                  <a:ext uri="{FF2B5EF4-FFF2-40B4-BE49-F238E27FC236}">
                    <a16:creationId xmlns:a16="http://schemas.microsoft.com/office/drawing/2014/main" id="{01473887-0E14-7E3E-8D9C-4DFBE4DF213C}"/>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2" name="Shape">
                <a:extLst>
                  <a:ext uri="{FF2B5EF4-FFF2-40B4-BE49-F238E27FC236}">
                    <a16:creationId xmlns:a16="http://schemas.microsoft.com/office/drawing/2014/main" id="{674A7423-39E8-4EF4-A9FB-75AF935F1C4F}"/>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3" name="Shape">
                <a:extLst>
                  <a:ext uri="{FF2B5EF4-FFF2-40B4-BE49-F238E27FC236}">
                    <a16:creationId xmlns:a16="http://schemas.microsoft.com/office/drawing/2014/main" id="{71AB49AC-44E5-185C-A43E-EE1E78ECD536}"/>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4" name="Shape">
                <a:extLst>
                  <a:ext uri="{FF2B5EF4-FFF2-40B4-BE49-F238E27FC236}">
                    <a16:creationId xmlns:a16="http://schemas.microsoft.com/office/drawing/2014/main" id="{3708BE2F-C28B-351D-65E9-E4754DEB6D19}"/>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5" name="Rectangle">
                <a:extLst>
                  <a:ext uri="{FF2B5EF4-FFF2-40B4-BE49-F238E27FC236}">
                    <a16:creationId xmlns:a16="http://schemas.microsoft.com/office/drawing/2014/main" id="{27F7D522-F49A-5DB4-C86B-3BF660B21E82}"/>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6" name="Rectangle">
                <a:extLst>
                  <a:ext uri="{FF2B5EF4-FFF2-40B4-BE49-F238E27FC236}">
                    <a16:creationId xmlns:a16="http://schemas.microsoft.com/office/drawing/2014/main" id="{10679318-F1CF-7ED8-8124-084F830834E3}"/>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7" name="Shape">
                <a:extLst>
                  <a:ext uri="{FF2B5EF4-FFF2-40B4-BE49-F238E27FC236}">
                    <a16:creationId xmlns:a16="http://schemas.microsoft.com/office/drawing/2014/main" id="{963FF9CE-FC4B-D96E-5C71-988F250D7AB4}"/>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8" name="Shape">
                <a:extLst>
                  <a:ext uri="{FF2B5EF4-FFF2-40B4-BE49-F238E27FC236}">
                    <a16:creationId xmlns:a16="http://schemas.microsoft.com/office/drawing/2014/main" id="{C2C5E71D-B444-4595-8E80-CE961926456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9" name="Shape">
                <a:extLst>
                  <a:ext uri="{FF2B5EF4-FFF2-40B4-BE49-F238E27FC236}">
                    <a16:creationId xmlns:a16="http://schemas.microsoft.com/office/drawing/2014/main" id="{F7F75ED6-885C-5C05-E5A9-029BEF963CA1}"/>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90" name="Rectangle">
                <a:extLst>
                  <a:ext uri="{FF2B5EF4-FFF2-40B4-BE49-F238E27FC236}">
                    <a16:creationId xmlns:a16="http://schemas.microsoft.com/office/drawing/2014/main" id="{E740D3ED-185F-386B-76BA-255A047797F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grpSp>
    </p:spTree>
    <p:extLst>
      <p:ext uri="{BB962C8B-B14F-4D97-AF65-F5344CB8AC3E}">
        <p14:creationId xmlns:p14="http://schemas.microsoft.com/office/powerpoint/2010/main" val="4250548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C9CB4-919D-B32F-5073-A0E6834B01BB}"/>
              </a:ext>
            </a:extLst>
          </p:cNvPr>
          <p:cNvSpPr>
            <a:spLocks noGrp="1"/>
          </p:cNvSpPr>
          <p:nvPr>
            <p:ph type="title"/>
          </p:nvPr>
        </p:nvSpPr>
        <p:spPr>
          <a:xfrm>
            <a:off x="641436" y="1061440"/>
            <a:ext cx="10822684" cy="523220"/>
          </a:xfrm>
        </p:spPr>
        <p:txBody>
          <a:bodyPr/>
          <a:lstStyle/>
          <a:p>
            <a:r>
              <a:rPr lang="en-ZA" dirty="0"/>
              <a:t>Content</a:t>
            </a:r>
          </a:p>
        </p:txBody>
      </p:sp>
      <p:sp>
        <p:nvSpPr>
          <p:cNvPr id="3" name="Subtitle 2">
            <a:extLst>
              <a:ext uri="{FF2B5EF4-FFF2-40B4-BE49-F238E27FC236}">
                <a16:creationId xmlns:a16="http://schemas.microsoft.com/office/drawing/2014/main" id="{5CA84DDD-6E27-450D-1803-B6834500D670}"/>
              </a:ext>
            </a:extLst>
          </p:cNvPr>
          <p:cNvSpPr>
            <a:spLocks noGrp="1"/>
          </p:cNvSpPr>
          <p:nvPr>
            <p:ph type="subTitle" idx="1"/>
          </p:nvPr>
        </p:nvSpPr>
        <p:spPr>
          <a:xfrm>
            <a:off x="641435" y="2112087"/>
            <a:ext cx="10822684" cy="4155978"/>
          </a:xfrm>
        </p:spPr>
        <p:txBody>
          <a:bodyPr/>
          <a:lstStyle/>
          <a:p>
            <a:pPr marL="0" marR="0" lvl="0" indent="0" algn="l" defTabSz="914400" rtl="0" eaLnBrk="1" fontAlgn="auto" latinLnBrk="0" hangingPunct="1">
              <a:lnSpc>
                <a:spcPct val="150000"/>
              </a:lnSpc>
              <a:spcBef>
                <a:spcPct val="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t>Discussion                                                 Presenters</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1" fontAlgn="auto" latinLnBrk="0" hangingPunct="1">
              <a:lnSpc>
                <a:spcPct val="150000"/>
              </a:lnSpc>
              <a:spcBef>
                <a:spcPct val="0"/>
              </a:spcBef>
              <a:spcAft>
                <a:spcPct val="0"/>
              </a:spcAft>
              <a:buClrTx/>
              <a:buSzTx/>
              <a:buFont typeface="Arial" pitchFamily="34" charset="0"/>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t>Welcome and Introduction 		          	Thivhonali Munyai</a:t>
            </a:r>
          </a:p>
          <a:p>
            <a:pPr marL="0" marR="0" lvl="0" indent="0" algn="l" defTabSz="914400" rtl="0" eaLnBrk="1" fontAlgn="auto" latinLnBrk="0" hangingPunct="1">
              <a:lnSpc>
                <a:spcPct val="150000"/>
              </a:lnSpc>
              <a:spcBef>
                <a:spcPct val="0"/>
              </a:spcBef>
              <a:spcAft>
                <a:spcPct val="0"/>
              </a:spcAft>
              <a:buClrTx/>
              <a:buSzTx/>
              <a:buFont typeface="Arial" pitchFamily="34" charset="0"/>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t>Ground rules  			 	</a:t>
            </a:r>
            <a:r>
              <a:rPr lang="en-US" sz="1800" dirty="0">
                <a:solidFill>
                  <a:srgbClr val="000000">
                    <a:lumMod val="50000"/>
                    <a:lumOff val="50000"/>
                  </a:srgbClr>
                </a:solidFill>
                <a:latin typeface="Tahoma" panose="020B0604030504040204" pitchFamily="34" charset="0"/>
                <a:ea typeface="Tahoma" panose="020B0604030504040204" pitchFamily="34" charset="0"/>
              </a:rPr>
              <a:t>Thivhonali Munyai</a:t>
            </a:r>
            <a:endPar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50000"/>
              </a:lnSpc>
              <a:spcBef>
                <a:spcPct val="0"/>
              </a:spcBef>
              <a:spcAft>
                <a:spcPct val="0"/>
              </a:spcAft>
              <a:buClrTx/>
              <a:buSzTx/>
              <a:buFont typeface="Arial" pitchFamily="34" charset="0"/>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t>RFP timelines			 	Thivhonali Munyai</a:t>
            </a:r>
          </a:p>
          <a:p>
            <a:pPr marL="0" marR="0" lvl="0" indent="0" algn="l" defTabSz="914400" rtl="0" eaLnBrk="1" fontAlgn="auto" latinLnBrk="0" hangingPunct="1">
              <a:lnSpc>
                <a:spcPct val="150000"/>
              </a:lnSpc>
              <a:spcBef>
                <a:spcPct val="0"/>
              </a:spcBef>
              <a:spcAft>
                <a:spcPct val="0"/>
              </a:spcAft>
              <a:buClrTx/>
              <a:buSzTx/>
              <a:buFont typeface="Arial" pitchFamily="34" charset="0"/>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t>Returnable documents 	 	 	Thivhonali Munyai</a:t>
            </a:r>
          </a:p>
          <a:p>
            <a:pPr marL="0" marR="0" lvl="0" indent="0" algn="l" defTabSz="914400" rtl="0" eaLnBrk="1" fontAlgn="auto" latinLnBrk="0" hangingPunct="1">
              <a:lnSpc>
                <a:spcPct val="150000"/>
              </a:lnSpc>
              <a:spcBef>
                <a:spcPct val="0"/>
              </a:spcBef>
              <a:spcAft>
                <a:spcPct val="0"/>
              </a:spcAft>
              <a:buClrTx/>
              <a:buSzTx/>
              <a:buFont typeface="Arial" pitchFamily="34" charset="0"/>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t>Technical Requirements                               Lerothodi Moramang 		</a:t>
            </a:r>
            <a:r>
              <a:rPr lang="en-US" sz="1800" dirty="0">
                <a:solidFill>
                  <a:srgbClr val="000000">
                    <a:lumMod val="50000"/>
                    <a:lumOff val="50000"/>
                  </a:srgbClr>
                </a:solidFill>
                <a:latin typeface="Tahoma" panose="020B0604030504040204" pitchFamily="34" charset="0"/>
                <a:ea typeface="Tahoma" panose="020B0604030504040204" pitchFamily="34" charset="0"/>
              </a:rPr>
              <a:t>   </a:t>
            </a:r>
          </a:p>
          <a:p>
            <a:pPr marL="0" marR="0" lvl="0" indent="0" algn="l" defTabSz="914400" rtl="0" eaLnBrk="1" fontAlgn="auto" latinLnBrk="0" hangingPunct="1">
              <a:lnSpc>
                <a:spcPct val="150000"/>
              </a:lnSpc>
              <a:spcBef>
                <a:spcPct val="0"/>
              </a:spcBef>
              <a:spcAft>
                <a:spcPct val="0"/>
              </a:spcAft>
              <a:buClrTx/>
              <a:buSzTx/>
              <a:buFont typeface="Arial" pitchFamily="34" charset="0"/>
              <a:buNone/>
              <a:tabLst/>
              <a:defRPr/>
            </a:pPr>
            <a:endParaRPr lang="en-US" sz="1800" dirty="0">
              <a:solidFill>
                <a:srgbClr val="000000">
                  <a:lumMod val="50000"/>
                  <a:lumOff val="50000"/>
                </a:srgbClr>
              </a:solidFill>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50000"/>
              </a:lnSpc>
              <a:spcBef>
                <a:spcPct val="0"/>
              </a:spcBef>
              <a:spcAft>
                <a:spcPct val="0"/>
              </a:spcAft>
              <a:buClrTx/>
              <a:buSzTx/>
              <a:buFont typeface="Arial" pitchFamily="34" charset="0"/>
              <a:buNone/>
              <a:tabLst/>
              <a:defRPr/>
            </a:pPr>
            <a:endParaRPr lang="en-US" sz="1800" dirty="0">
              <a:solidFill>
                <a:srgbClr val="000000">
                  <a:lumMod val="50000"/>
                  <a:lumOff val="50000"/>
                </a:srgbClr>
              </a:solidFill>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50000"/>
              </a:lnSpc>
              <a:spcBef>
                <a:spcPct val="0"/>
              </a:spcBef>
              <a:spcAft>
                <a:spcPct val="0"/>
              </a:spcAft>
              <a:buClrTx/>
              <a:buSzTx/>
              <a:buFont typeface="Arial" pitchFamily="34" charset="0"/>
              <a:buNone/>
              <a:tabLst/>
              <a:defRPr/>
            </a:pPr>
            <a:endParaRPr lang="en-ZA" dirty="0"/>
          </a:p>
        </p:txBody>
      </p:sp>
    </p:spTree>
    <p:extLst>
      <p:ext uri="{BB962C8B-B14F-4D97-AF65-F5344CB8AC3E}">
        <p14:creationId xmlns:p14="http://schemas.microsoft.com/office/powerpoint/2010/main" val="332856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988B4-1502-48B1-93F6-AB40F3775C94}"/>
              </a:ext>
            </a:extLst>
          </p:cNvPr>
          <p:cNvSpPr>
            <a:spLocks noGrp="1"/>
          </p:cNvSpPr>
          <p:nvPr>
            <p:ph type="title"/>
          </p:nvPr>
        </p:nvSpPr>
        <p:spPr/>
        <p:txBody>
          <a:bodyPr/>
          <a:lstStyle/>
          <a:p>
            <a:r>
              <a:rPr kumimoji="0" lang="en-GB"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    Ground Rules</a:t>
            </a:r>
            <a:endParaRPr lang="en-ZA" dirty="0"/>
          </a:p>
        </p:txBody>
      </p:sp>
      <p:sp>
        <p:nvSpPr>
          <p:cNvPr id="3" name="Subtitle 3">
            <a:extLst>
              <a:ext uri="{FF2B5EF4-FFF2-40B4-BE49-F238E27FC236}">
                <a16:creationId xmlns:a16="http://schemas.microsoft.com/office/drawing/2014/main" id="{F58D9891-8E85-43D6-982E-D826203494AC}"/>
              </a:ext>
            </a:extLst>
          </p:cNvPr>
          <p:cNvSpPr txBox="1">
            <a:spLocks/>
          </p:cNvSpPr>
          <p:nvPr/>
        </p:nvSpPr>
        <p:spPr>
          <a:xfrm>
            <a:off x="408757" y="1303996"/>
            <a:ext cx="11266408" cy="3811343"/>
          </a:xfrm>
          <a:prstGeom prst="rect">
            <a:avLst/>
          </a:prstGeom>
        </p:spPr>
        <p:txBody>
          <a:bodyPr/>
          <a:lst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marL="285750" indent="-285750">
              <a:lnSpc>
                <a:spcPct val="100000"/>
              </a:lnSpc>
              <a:spcAft>
                <a:spcPts val="0"/>
              </a:spcAft>
              <a:buFont typeface="Wingdings" panose="05000000000000000000" pitchFamily="2" charset="2"/>
              <a:buChar char="§"/>
              <a:defRPr/>
            </a:pPr>
            <a:r>
              <a:rPr lang="en-US" sz="1800" dirty="0">
                <a:solidFill>
                  <a:srgbClr val="000000">
                    <a:lumMod val="50000"/>
                    <a:lumOff val="50000"/>
                  </a:srgbClr>
                </a:solidFill>
                <a:cs typeface="Arial" panose="020B0604020202020204" pitchFamily="34" charset="0"/>
              </a:rPr>
              <a:t>Respondents are to ensure that their speakers are on mute</a:t>
            </a:r>
          </a:p>
          <a:p>
            <a:pPr marL="285750" indent="-285750">
              <a:lnSpc>
                <a:spcPct val="100000"/>
              </a:lnSpc>
              <a:spcAft>
                <a:spcPts val="0"/>
              </a:spcAft>
              <a:buFont typeface="Wingdings" panose="05000000000000000000" pitchFamily="2" charset="2"/>
              <a:buChar char="§"/>
              <a:defRPr/>
            </a:pPr>
            <a:r>
              <a:rPr lang="en-US" sz="1800" dirty="0">
                <a:solidFill>
                  <a:srgbClr val="000000">
                    <a:lumMod val="50000"/>
                    <a:lumOff val="50000"/>
                  </a:srgbClr>
                </a:solidFill>
                <a:cs typeface="Arial" panose="020B0604020202020204" pitchFamily="34" charset="0"/>
              </a:rPr>
              <a:t>RFP document will not be issued in this meeting </a:t>
            </a:r>
          </a:p>
          <a:p>
            <a:pPr marL="285750" indent="-285750">
              <a:lnSpc>
                <a:spcPct val="100000"/>
              </a:lnSpc>
              <a:spcAft>
                <a:spcPts val="0"/>
              </a:spcAft>
              <a:buFont typeface="Wingdings" panose="05000000000000000000" pitchFamily="2" charset="2"/>
              <a:buChar char="§"/>
              <a:defRPr/>
            </a:pPr>
            <a:r>
              <a:rPr lang="en-US" sz="1800" dirty="0">
                <a:solidFill>
                  <a:srgbClr val="000000">
                    <a:lumMod val="50000"/>
                    <a:lumOff val="50000"/>
                  </a:srgbClr>
                </a:solidFill>
                <a:cs typeface="Arial" panose="020B0604020202020204" pitchFamily="34" charset="0"/>
              </a:rPr>
              <a:t>Late comers will be allowed however  information will not be repeated for their benefit.</a:t>
            </a:r>
          </a:p>
          <a:p>
            <a:pPr marL="285750" indent="-285750">
              <a:lnSpc>
                <a:spcPct val="100000"/>
              </a:lnSpc>
              <a:spcAft>
                <a:spcPts val="0"/>
              </a:spcAft>
              <a:buFont typeface="Wingdings" panose="05000000000000000000" pitchFamily="2" charset="2"/>
              <a:buChar char="§"/>
              <a:defRPr/>
            </a:pPr>
            <a:r>
              <a:rPr lang="en-US" sz="1800" dirty="0">
                <a:solidFill>
                  <a:srgbClr val="000000">
                    <a:lumMod val="50000"/>
                    <a:lumOff val="50000"/>
                  </a:srgbClr>
                </a:solidFill>
                <a:cs typeface="Arial" panose="020B0604020202020204" pitchFamily="34" charset="0"/>
              </a:rPr>
              <a:t>Questions will be allowed by raising a hand after every section of the presentation –Procurement and Technical Requirements.</a:t>
            </a:r>
          </a:p>
          <a:p>
            <a:pPr marL="285750" indent="-285750">
              <a:lnSpc>
                <a:spcPct val="100000"/>
              </a:lnSpc>
              <a:spcAft>
                <a:spcPts val="0"/>
              </a:spcAft>
              <a:buFont typeface="Wingdings" panose="05000000000000000000" pitchFamily="2" charset="2"/>
              <a:buChar char="§"/>
              <a:defRPr/>
            </a:pPr>
            <a:r>
              <a:rPr lang="en-US" sz="1800" dirty="0">
                <a:solidFill>
                  <a:srgbClr val="000000">
                    <a:lumMod val="50000"/>
                    <a:lumOff val="50000"/>
                  </a:srgbClr>
                </a:solidFill>
                <a:cs typeface="Arial" panose="020B0604020202020204" pitchFamily="34" charset="0"/>
              </a:rPr>
              <a:t>The meeting is recorded, minutes and presentation will be published on NT e-tender portal.</a:t>
            </a:r>
          </a:p>
          <a:p>
            <a:pPr marL="285750" indent="-285750">
              <a:lnSpc>
                <a:spcPct val="100000"/>
              </a:lnSpc>
              <a:spcAft>
                <a:spcPts val="0"/>
              </a:spcAft>
              <a:buFont typeface="Wingdings" panose="05000000000000000000" pitchFamily="2" charset="2"/>
              <a:buChar char="§"/>
              <a:defRPr/>
            </a:pPr>
            <a:r>
              <a:rPr lang="en-US" sz="1800" dirty="0">
                <a:solidFill>
                  <a:srgbClr val="000000">
                    <a:lumMod val="50000"/>
                    <a:lumOff val="50000"/>
                  </a:srgbClr>
                </a:solidFill>
                <a:cs typeface="Arial" panose="020B0604020202020204" pitchFamily="34" charset="0"/>
              </a:rPr>
              <a:t>Respondents are required to remain for the entire briefing session as important information pertaining to the RFP will be presented.</a:t>
            </a:r>
            <a:endParaRPr lang="en-ZA" sz="1800" dirty="0">
              <a:solidFill>
                <a:srgbClr val="000000">
                  <a:lumMod val="50000"/>
                  <a:lumOff val="50000"/>
                </a:srgbClr>
              </a:solidFill>
              <a:cs typeface="Arial" panose="020B0604020202020204" pitchFamily="34" charset="0"/>
            </a:endParaRPr>
          </a:p>
        </p:txBody>
      </p:sp>
    </p:spTree>
    <p:extLst>
      <p:ext uri="{BB962C8B-B14F-4D97-AF65-F5344CB8AC3E}">
        <p14:creationId xmlns:p14="http://schemas.microsoft.com/office/powerpoint/2010/main" val="3651609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46A7-05DB-41A6-8316-9A884B4D98BE}"/>
              </a:ext>
            </a:extLst>
          </p:cNvPr>
          <p:cNvSpPr>
            <a:spLocks noGrp="1"/>
          </p:cNvSpPr>
          <p:nvPr>
            <p:ph type="title"/>
          </p:nvPr>
        </p:nvSpPr>
        <p:spPr/>
        <p:txBody>
          <a:bodyPr/>
          <a:lstStyle/>
          <a:p>
            <a:r>
              <a:rPr lang="en-ZA" dirty="0"/>
              <a:t>     RFP Timelines</a:t>
            </a:r>
          </a:p>
        </p:txBody>
      </p:sp>
      <p:sp>
        <p:nvSpPr>
          <p:cNvPr id="3" name="Subtitle 2">
            <a:extLst>
              <a:ext uri="{FF2B5EF4-FFF2-40B4-BE49-F238E27FC236}">
                <a16:creationId xmlns:a16="http://schemas.microsoft.com/office/drawing/2014/main" id="{9CF53E59-B000-4AFE-A185-F1B95D55DC86}"/>
              </a:ext>
            </a:extLst>
          </p:cNvPr>
          <p:cNvSpPr txBox="1">
            <a:spLocks/>
          </p:cNvSpPr>
          <p:nvPr/>
        </p:nvSpPr>
        <p:spPr>
          <a:xfrm>
            <a:off x="583134" y="318407"/>
            <a:ext cx="11263463" cy="6539593"/>
          </a:xfrm>
          <a:prstGeom prst="rect">
            <a:avLst/>
          </a:prstGeom>
        </p:spPr>
        <p:txBody>
          <a:bodyPr/>
          <a:lst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a:lnSpc>
                <a:spcPct val="100000"/>
              </a:lnSpc>
              <a:spcAft>
                <a:spcPts val="0"/>
              </a:spcAft>
            </a:pPr>
            <a:r>
              <a:rPr lang="en-US" sz="1800" b="1" dirty="0">
                <a:solidFill>
                  <a:schemeClr val="tx1"/>
                </a:solidFill>
                <a:cs typeface="Arial" panose="020B0604020202020204" pitchFamily="34" charset="0"/>
              </a:rPr>
              <a:t>Timelines</a:t>
            </a:r>
          </a:p>
          <a:p>
            <a:pPr>
              <a:lnSpc>
                <a:spcPct val="100000"/>
              </a:lnSpc>
              <a:spcAft>
                <a:spcPts val="0"/>
              </a:spcAft>
            </a:pPr>
            <a:r>
              <a:rPr lang="en-US" sz="1800" dirty="0">
                <a:solidFill>
                  <a:srgbClr val="000000">
                    <a:lumMod val="50000"/>
                    <a:lumOff val="50000"/>
                  </a:srgbClr>
                </a:solidFill>
                <a:cs typeface="Arial" panose="020B0604020202020204" pitchFamily="34" charset="0"/>
              </a:rPr>
              <a:t>Issue date 					  04 December  2025</a:t>
            </a:r>
          </a:p>
          <a:p>
            <a:pPr>
              <a:lnSpc>
                <a:spcPct val="100000"/>
              </a:lnSpc>
              <a:spcAft>
                <a:spcPts val="0"/>
              </a:spcAft>
            </a:pPr>
            <a:r>
              <a:rPr lang="en-US" sz="1800" dirty="0">
                <a:solidFill>
                  <a:srgbClr val="000000">
                    <a:lumMod val="50000"/>
                    <a:lumOff val="50000"/>
                  </a:srgbClr>
                </a:solidFill>
                <a:cs typeface="Arial" panose="020B0604020202020204" pitchFamily="34" charset="0"/>
              </a:rPr>
              <a:t>Non-Compulsory RFP Clarification date 	  11  December   2025 at 10:00</a:t>
            </a:r>
          </a:p>
          <a:p>
            <a:pPr>
              <a:lnSpc>
                <a:spcPct val="100000"/>
              </a:lnSpc>
              <a:spcAft>
                <a:spcPts val="0"/>
              </a:spcAft>
            </a:pPr>
            <a:r>
              <a:rPr lang="en-US" b="1" dirty="0">
                <a:solidFill>
                  <a:srgbClr val="000000">
                    <a:lumMod val="50000"/>
                    <a:lumOff val="50000"/>
                  </a:srgbClr>
                </a:solidFill>
                <a:cs typeface="Arial" panose="020B0604020202020204" pitchFamily="34" charset="0"/>
              </a:rPr>
              <a:t>Compulsory Site Visits                           KZN 20 January 2026 (Bayhead at 10H00am,Kingsrest  13H00   pm  &amp; 21 January 2026 (Island     View 10H00 pm)    23 January 2026 725-756 Steve Biko Road at 10H00 am (Refer to Section 2 for details)</a:t>
            </a:r>
          </a:p>
          <a:p>
            <a:pPr>
              <a:lnSpc>
                <a:spcPct val="100000"/>
              </a:lnSpc>
              <a:spcAft>
                <a:spcPts val="0"/>
              </a:spcAft>
            </a:pPr>
            <a:r>
              <a:rPr lang="en-US" sz="1800" dirty="0">
                <a:solidFill>
                  <a:srgbClr val="000000">
                    <a:lumMod val="50000"/>
                    <a:lumOff val="50000"/>
                  </a:srgbClr>
                </a:solidFill>
                <a:cs typeface="Arial" panose="020B0604020202020204" pitchFamily="34" charset="0"/>
              </a:rPr>
              <a:t>RFP Closing					  10 </a:t>
            </a:r>
            <a:r>
              <a:rPr lang="en-US" sz="1800">
                <a:solidFill>
                  <a:srgbClr val="000000">
                    <a:lumMod val="50000"/>
                    <a:lumOff val="50000"/>
                  </a:srgbClr>
                </a:solidFill>
                <a:cs typeface="Arial" panose="020B0604020202020204" pitchFamily="34" charset="0"/>
              </a:rPr>
              <a:t>February   2026 </a:t>
            </a:r>
            <a:r>
              <a:rPr lang="en-US" sz="1800" dirty="0">
                <a:solidFill>
                  <a:srgbClr val="000000">
                    <a:lumMod val="50000"/>
                    <a:lumOff val="50000"/>
                  </a:srgbClr>
                </a:solidFill>
                <a:cs typeface="Arial" panose="020B0604020202020204" pitchFamily="34" charset="0"/>
              </a:rPr>
              <a:t>at 10:00 AM</a:t>
            </a:r>
          </a:p>
          <a:p>
            <a:pPr>
              <a:lnSpc>
                <a:spcPct val="100000"/>
              </a:lnSpc>
              <a:spcAft>
                <a:spcPts val="0"/>
              </a:spcAft>
            </a:pPr>
            <a:r>
              <a:rPr lang="en-US" sz="1800" dirty="0">
                <a:solidFill>
                  <a:srgbClr val="000000">
                    <a:lumMod val="50000"/>
                    <a:lumOff val="50000"/>
                  </a:srgbClr>
                </a:solidFill>
                <a:cs typeface="Arial" panose="020B0604020202020204" pitchFamily="34" charset="0"/>
              </a:rPr>
              <a:t>Closing address				  Via electronic tender submission system</a:t>
            </a:r>
          </a:p>
          <a:p>
            <a:pPr>
              <a:lnSpc>
                <a:spcPct val="100000"/>
              </a:lnSpc>
              <a:spcAft>
                <a:spcPts val="0"/>
              </a:spcAft>
            </a:pPr>
            <a:r>
              <a:rPr lang="en-US" sz="1800" dirty="0">
                <a:solidFill>
                  <a:srgbClr val="000000">
                    <a:lumMod val="50000"/>
                    <a:lumOff val="50000"/>
                  </a:srgbClr>
                </a:solidFill>
                <a:cs typeface="Arial" panose="020B0604020202020204" pitchFamily="34" charset="0"/>
              </a:rPr>
              <a:t>						  Please refer to </a:t>
            </a:r>
            <a:r>
              <a:rPr lang="en-US" sz="1800" b="1" dirty="0">
                <a:solidFill>
                  <a:srgbClr val="000000">
                    <a:lumMod val="50000"/>
                    <a:lumOff val="50000"/>
                  </a:srgbClr>
                </a:solidFill>
                <a:cs typeface="Arial" panose="020B0604020202020204" pitchFamily="34" charset="0"/>
              </a:rPr>
              <a:t>Section 2, Paragraph 3 </a:t>
            </a:r>
            <a:r>
              <a:rPr lang="en-US" sz="1800" dirty="0">
                <a:solidFill>
                  <a:srgbClr val="000000">
                    <a:lumMod val="50000"/>
                    <a:lumOff val="50000"/>
                  </a:srgbClr>
                </a:solidFill>
                <a:cs typeface="Arial" panose="020B0604020202020204" pitchFamily="34" charset="0"/>
              </a:rPr>
              <a:t>for guide on how to 						  register and submit your company RFP online.</a:t>
            </a:r>
          </a:p>
          <a:p>
            <a:pPr algn="just">
              <a:lnSpc>
                <a:spcPct val="100000"/>
              </a:lnSpc>
              <a:spcAft>
                <a:spcPts val="0"/>
              </a:spcAft>
            </a:pPr>
            <a:r>
              <a:rPr lang="en-US" sz="1800" dirty="0">
                <a:solidFill>
                  <a:srgbClr val="000000">
                    <a:lumMod val="50000"/>
                    <a:lumOff val="50000"/>
                  </a:srgbClr>
                </a:solidFill>
                <a:cs typeface="Arial" panose="020B0604020202020204" pitchFamily="34" charset="0"/>
              </a:rPr>
              <a:t>Each company must register their  profile using its company details and use the corresponding registered profile to log an intent to bid as well as submitting any bid.</a:t>
            </a:r>
          </a:p>
          <a:p>
            <a:pPr algn="just">
              <a:lnSpc>
                <a:spcPct val="100000"/>
              </a:lnSpc>
              <a:spcAft>
                <a:spcPts val="0"/>
              </a:spcAft>
            </a:pPr>
            <a:r>
              <a:rPr lang="en-US" sz="1800" dirty="0">
                <a:solidFill>
                  <a:srgbClr val="000000">
                    <a:lumMod val="50000"/>
                    <a:lumOff val="50000"/>
                  </a:srgbClr>
                </a:solidFill>
                <a:cs typeface="Arial" panose="020B0604020202020204" pitchFamily="34" charset="0"/>
              </a:rPr>
              <a:t>Transnet will not accept a bid or will disqualify a bidder who submits a bid in the Transnet e-tender submission through another bidders’/Company’s profile. In other words, each bidder must register the intent to bid and submit its bid through its own profile under the same company name that will eventually bid for the tender. No company shall submit a bid on behalf of another company regardless of the company being a subsidiary or holding company.</a:t>
            </a:r>
          </a:p>
          <a:p>
            <a:pPr algn="just">
              <a:lnSpc>
                <a:spcPct val="100000"/>
              </a:lnSpc>
              <a:spcAft>
                <a:spcPts val="0"/>
              </a:spcAft>
            </a:pPr>
            <a:r>
              <a:rPr lang="en-US" sz="1800" dirty="0">
                <a:solidFill>
                  <a:srgbClr val="000000">
                    <a:lumMod val="50000"/>
                    <a:lumOff val="50000"/>
                  </a:srgbClr>
                </a:solidFill>
                <a:cs typeface="Arial" panose="020B0604020202020204" pitchFamily="34" charset="0"/>
              </a:rPr>
              <a:t>In case of a Joint Venture, any of the parties/companies to the Joint Venture may use its registered profile to submit a bid on behalf of the Joint Venture.</a:t>
            </a:r>
          </a:p>
          <a:p>
            <a:pPr>
              <a:lnSpc>
                <a:spcPct val="100000"/>
              </a:lnSpc>
              <a:spcAft>
                <a:spcPts val="0"/>
              </a:spcAft>
            </a:pPr>
            <a:endParaRPr lang="en-US" sz="1800" dirty="0">
              <a:solidFill>
                <a:srgbClr val="000000">
                  <a:lumMod val="50000"/>
                  <a:lumOff val="50000"/>
                </a:srgbClr>
              </a:solidFill>
              <a:cs typeface="Arial" panose="020B0604020202020204" pitchFamily="34" charset="0"/>
            </a:endParaRPr>
          </a:p>
          <a:p>
            <a:pPr>
              <a:lnSpc>
                <a:spcPct val="100000"/>
              </a:lnSpc>
              <a:spcAft>
                <a:spcPts val="0"/>
              </a:spcAft>
            </a:pPr>
            <a:endParaRPr lang="en-US" sz="1800" b="1" u="sng" dirty="0">
              <a:solidFill>
                <a:srgbClr val="000000">
                  <a:lumMod val="50000"/>
                  <a:lumOff val="50000"/>
                </a:srgbClr>
              </a:solidFill>
              <a:cs typeface="Arial" panose="020B0604020202020204" pitchFamily="34" charset="0"/>
            </a:endParaRPr>
          </a:p>
          <a:p>
            <a:pPr>
              <a:spcAft>
                <a:spcPts val="0"/>
              </a:spcAft>
            </a:pPr>
            <a:r>
              <a:rPr lang="en-US" sz="1100" dirty="0">
                <a:solidFill>
                  <a:schemeClr val="tx1"/>
                </a:solidFill>
              </a:rPr>
              <a:t>	</a:t>
            </a:r>
          </a:p>
          <a:p>
            <a:endParaRPr lang="en-ZA" dirty="0">
              <a:solidFill>
                <a:schemeClr val="tx1"/>
              </a:solidFill>
            </a:endParaRPr>
          </a:p>
        </p:txBody>
      </p:sp>
    </p:spTree>
    <p:extLst>
      <p:ext uri="{BB962C8B-B14F-4D97-AF65-F5344CB8AC3E}">
        <p14:creationId xmlns:p14="http://schemas.microsoft.com/office/powerpoint/2010/main" val="197959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69BD-FF74-4FFD-B02F-CEEBD38B9DA1}"/>
              </a:ext>
            </a:extLst>
          </p:cNvPr>
          <p:cNvSpPr>
            <a:spLocks noGrp="1"/>
          </p:cNvSpPr>
          <p:nvPr>
            <p:ph type="title"/>
          </p:nvPr>
        </p:nvSpPr>
        <p:spPr>
          <a:xfrm>
            <a:off x="752475" y="252792"/>
            <a:ext cx="10457775" cy="720105"/>
          </a:xfrm>
        </p:spPr>
        <p:txBody>
          <a:bodyPr/>
          <a:lstStyle/>
          <a:p>
            <a:r>
              <a:rPr lang="en-US"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PROPOSAL SUBMISSION​</a:t>
            </a:r>
            <a:br>
              <a:rPr lang="en-US"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4" name="TextBox 3">
            <a:extLst>
              <a:ext uri="{FF2B5EF4-FFF2-40B4-BE49-F238E27FC236}">
                <a16:creationId xmlns:a16="http://schemas.microsoft.com/office/drawing/2014/main" id="{475E6B40-E178-4D72-8177-6099880434C3}"/>
              </a:ext>
            </a:extLst>
          </p:cNvPr>
          <p:cNvSpPr txBox="1"/>
          <p:nvPr/>
        </p:nvSpPr>
        <p:spPr>
          <a:xfrm>
            <a:off x="895350" y="1527245"/>
            <a:ext cx="9829800" cy="3693319"/>
          </a:xfrm>
          <a:prstGeom prst="rect">
            <a:avLst/>
          </a:prstGeom>
          <a:noFill/>
        </p:spPr>
        <p:txBody>
          <a:bodyPr wrap="square">
            <a:spAutoFit/>
          </a:bodyPr>
          <a:lstStyle/>
          <a:p>
            <a:pPr algn="l" rtl="0" fontAlgn="base"/>
            <a:r>
              <a:rPr lang="en-US" dirty="0">
                <a:solidFill>
                  <a:srgbClr val="000000">
                    <a:lumMod val="50000"/>
                    <a:lumOff val="50000"/>
                  </a:srgbClr>
                </a:solidFill>
                <a:cs typeface="Arial" panose="020B0604020202020204" pitchFamily="34" charset="0"/>
              </a:rPr>
              <a:t>Log on to the Transnet e-Tenders management platform website (https://www.transnet.net)                                            ​</a:t>
            </a:r>
          </a:p>
          <a:p>
            <a:pPr marL="285750" indent="-285750" algn="l" rtl="0" fontAlgn="base">
              <a:buFont typeface="Wingdings" panose="05000000000000000000" pitchFamily="2" charset="2"/>
              <a:buChar char="§"/>
            </a:pPr>
            <a:r>
              <a:rPr lang="en-US" dirty="0">
                <a:solidFill>
                  <a:srgbClr val="000000">
                    <a:lumMod val="50000"/>
                    <a:lumOff val="50000"/>
                  </a:srgbClr>
                </a:solidFill>
                <a:cs typeface="Arial" panose="020B0604020202020204" pitchFamily="34" charset="0"/>
              </a:rPr>
              <a:t>Click on “TENDERS”;​</a:t>
            </a:r>
          </a:p>
          <a:p>
            <a:pPr marL="285750" indent="-285750" algn="l" rtl="0" fontAlgn="base">
              <a:buFont typeface="Wingdings" panose="05000000000000000000" pitchFamily="2" charset="2"/>
              <a:buChar char="§"/>
            </a:pPr>
            <a:r>
              <a:rPr lang="en-US" dirty="0">
                <a:solidFill>
                  <a:srgbClr val="000000">
                    <a:lumMod val="50000"/>
                    <a:lumOff val="50000"/>
                  </a:srgbClr>
                </a:solidFill>
                <a:cs typeface="Arial" panose="020B0604020202020204" pitchFamily="34" charset="0"/>
              </a:rPr>
              <a:t>Scroll towards the bottom righthand side of the page;​</a:t>
            </a:r>
          </a:p>
          <a:p>
            <a:pPr marL="285750" indent="-285750" algn="l" rtl="0" fontAlgn="base">
              <a:buFont typeface="Wingdings" panose="05000000000000000000" pitchFamily="2" charset="2"/>
              <a:buChar char="§"/>
            </a:pPr>
            <a:r>
              <a:rPr lang="en-US" dirty="0">
                <a:solidFill>
                  <a:srgbClr val="000000">
                    <a:lumMod val="50000"/>
                    <a:lumOff val="50000"/>
                  </a:srgbClr>
                </a:solidFill>
                <a:cs typeface="Arial" panose="020B0604020202020204" pitchFamily="34" charset="0"/>
              </a:rPr>
              <a:t>On the blue window click on “register on our new e-Tender Portal”;​</a:t>
            </a:r>
          </a:p>
          <a:p>
            <a:pPr marL="285750" indent="-285750" algn="l" rtl="0" fontAlgn="base">
              <a:buFont typeface="Wingdings" panose="05000000000000000000" pitchFamily="2" charset="2"/>
              <a:buChar char="§"/>
            </a:pPr>
            <a:r>
              <a:rPr lang="en-US" dirty="0">
                <a:solidFill>
                  <a:srgbClr val="000000">
                    <a:lumMod val="50000"/>
                    <a:lumOff val="50000"/>
                  </a:srgbClr>
                </a:solidFill>
                <a:cs typeface="Arial" panose="020B0604020202020204" pitchFamily="34" charset="0"/>
              </a:rPr>
              <a:t>Click on “ADVERTISED TENDERS” to view advertised tenders;​</a:t>
            </a:r>
          </a:p>
          <a:p>
            <a:pPr marL="285750" indent="-285750" algn="l" rtl="0" fontAlgn="base">
              <a:buFont typeface="Wingdings" panose="05000000000000000000" pitchFamily="2" charset="2"/>
              <a:buChar char="§"/>
            </a:pPr>
            <a:r>
              <a:rPr lang="en-US" dirty="0">
                <a:solidFill>
                  <a:srgbClr val="000000">
                    <a:lumMod val="50000"/>
                    <a:lumOff val="50000"/>
                  </a:srgbClr>
                </a:solidFill>
                <a:cs typeface="Arial" panose="020B0604020202020204" pitchFamily="34" charset="0"/>
              </a:rPr>
              <a:t>Click on “SIGN IN/REGISTER – for bidder to register their information (must fill       in all  mandatory information)​</a:t>
            </a:r>
          </a:p>
          <a:p>
            <a:pPr marL="285750" indent="-285750" algn="l" rtl="0" fontAlgn="base">
              <a:buFont typeface="Wingdings" panose="05000000000000000000" pitchFamily="2" charset="2"/>
              <a:buChar char="§"/>
            </a:pPr>
            <a:r>
              <a:rPr lang="en-US" dirty="0">
                <a:solidFill>
                  <a:srgbClr val="000000">
                    <a:lumMod val="50000"/>
                    <a:lumOff val="50000"/>
                  </a:srgbClr>
                </a:solidFill>
                <a:cs typeface="Arial" panose="020B0604020202020204" pitchFamily="34" charset="0"/>
              </a:rPr>
              <a:t>Click on “SIGN IN/REGISTER” - to sign in if already registered;​</a:t>
            </a:r>
          </a:p>
          <a:p>
            <a:pPr marL="285750" indent="-285750" algn="l" rtl="0" fontAlgn="base">
              <a:buFont typeface="Wingdings" panose="05000000000000000000" pitchFamily="2" charset="2"/>
              <a:buChar char="§"/>
            </a:pPr>
            <a:r>
              <a:rPr lang="en-US" dirty="0">
                <a:solidFill>
                  <a:srgbClr val="000000">
                    <a:lumMod val="50000"/>
                    <a:lumOff val="50000"/>
                  </a:srgbClr>
                </a:solidFill>
                <a:cs typeface="Arial" panose="020B0604020202020204" pitchFamily="34" charset="0"/>
              </a:rPr>
              <a:t>Toggle (click to switch) the “Log an Intent” button to submit a bid;​</a:t>
            </a:r>
          </a:p>
          <a:p>
            <a:pPr marL="285750" indent="-285750" algn="l" rtl="0" fontAlgn="base">
              <a:buFont typeface="Wingdings" panose="05000000000000000000" pitchFamily="2" charset="2"/>
              <a:buChar char="§"/>
            </a:pPr>
            <a:r>
              <a:rPr lang="en-US" dirty="0">
                <a:solidFill>
                  <a:srgbClr val="000000">
                    <a:lumMod val="50000"/>
                    <a:lumOff val="50000"/>
                  </a:srgbClr>
                </a:solidFill>
                <a:cs typeface="Arial" panose="020B0604020202020204" pitchFamily="34" charset="0"/>
              </a:rPr>
              <a:t>Submit bid documents by uploading them into the system against each tender selected</a:t>
            </a:r>
          </a:p>
          <a:p>
            <a:pPr marL="285750" indent="-285750" algn="l" rtl="0" fontAlgn="base">
              <a:buFont typeface="Wingdings" panose="05000000000000000000" pitchFamily="2" charset="2"/>
              <a:buChar char="§"/>
            </a:pPr>
            <a:endParaRPr lang="en-US" dirty="0">
              <a:solidFill>
                <a:srgbClr val="000000">
                  <a:lumMod val="50000"/>
                  <a:lumOff val="50000"/>
                </a:srgbClr>
              </a:solidFill>
              <a:cs typeface="Arial" panose="020B0604020202020204" pitchFamily="34" charset="0"/>
            </a:endParaRPr>
          </a:p>
          <a:p>
            <a:pPr algn="l" rtl="0" fontAlgn="base"/>
            <a:r>
              <a:rPr lang="en-US" dirty="0">
                <a:solidFill>
                  <a:srgbClr val="000000">
                    <a:lumMod val="50000"/>
                    <a:lumOff val="50000"/>
                  </a:srgbClr>
                </a:solidFill>
                <a:cs typeface="Arial" panose="020B0604020202020204" pitchFamily="34" charset="0"/>
              </a:rPr>
              <a:t>Refer to Section 2, paragraph 3 on how to access and register eTenders_2 </a:t>
            </a:r>
          </a:p>
        </p:txBody>
      </p:sp>
    </p:spTree>
    <p:extLst>
      <p:ext uri="{BB962C8B-B14F-4D97-AF65-F5344CB8AC3E}">
        <p14:creationId xmlns:p14="http://schemas.microsoft.com/office/powerpoint/2010/main" val="3297875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a:extLst>
              <a:ext uri="{FF2B5EF4-FFF2-40B4-BE49-F238E27FC236}">
                <a16:creationId xmlns:a16="http://schemas.microsoft.com/office/drawing/2014/main" id="{5742A685-F6F4-B863-53D0-2CA3E8BAE011}"/>
              </a:ext>
            </a:extLst>
          </p:cNvPr>
          <p:cNvSpPr>
            <a:spLocks noGrp="1"/>
          </p:cNvSpPr>
          <p:nvPr>
            <p:ph type="subTitle" idx="1"/>
          </p:nvPr>
        </p:nvSpPr>
        <p:spPr>
          <a:xfrm>
            <a:off x="1094013" y="816428"/>
            <a:ext cx="10662558" cy="5306785"/>
          </a:xfrm>
        </p:spPr>
        <p:txBody>
          <a:bodyPr/>
          <a:lstStyle/>
          <a:p>
            <a:pPr algn="l"/>
            <a:r>
              <a:rPr lang="en-US" sz="3200" b="1" dirty="0"/>
              <a:t>Scope of Requirements </a:t>
            </a:r>
          </a:p>
        </p:txBody>
      </p:sp>
      <p:sp>
        <p:nvSpPr>
          <p:cNvPr id="6" name="TextBox 5">
            <a:extLst>
              <a:ext uri="{FF2B5EF4-FFF2-40B4-BE49-F238E27FC236}">
                <a16:creationId xmlns:a16="http://schemas.microsoft.com/office/drawing/2014/main" id="{32F7DB50-20BC-810E-72A3-DF57CAEEF77B}"/>
              </a:ext>
            </a:extLst>
          </p:cNvPr>
          <p:cNvSpPr txBox="1"/>
          <p:nvPr/>
        </p:nvSpPr>
        <p:spPr>
          <a:xfrm>
            <a:off x="1094012" y="1277030"/>
            <a:ext cx="9844497" cy="1697901"/>
          </a:xfrm>
          <a:prstGeom prst="rect">
            <a:avLst/>
          </a:prstGeom>
          <a:noFill/>
        </p:spPr>
        <p:txBody>
          <a:bodyPr wrap="square">
            <a:spAutoFit/>
          </a:bodyPr>
          <a:lstStyle/>
          <a:p>
            <a:pPr algn="just">
              <a:lnSpc>
                <a:spcPct val="150000"/>
              </a:lnSpc>
              <a:spcBef>
                <a:spcPts val="600"/>
              </a:spcBef>
            </a:pPr>
            <a:r>
              <a:rPr lang="en-GB" sz="1800" dirty="0">
                <a:effectLst/>
                <a:latin typeface="Tahoma" panose="020B0604030504040204" pitchFamily="34" charset="0"/>
                <a:ea typeface="Times New Roman" panose="02020603050405020304" pitchFamily="18" charset="0"/>
                <a:cs typeface="Times New Roman" panose="02020603050405020304" pitchFamily="18" charset="0"/>
              </a:rPr>
              <a:t>Transnet is calling for proposals from experienced service providers with a proven track record for the </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supply, installation, and removal of intelligent smart container locks within the Transnet operating division of rail infrastructure manager (TRIM ) for a period of three (03) years </a:t>
            </a:r>
            <a:r>
              <a:rPr lang="en-GB" b="1" dirty="0">
                <a:latin typeface="Tahoma" panose="020B0604030504040204" pitchFamily="34" charset="0"/>
                <a:ea typeface="Times New Roman" panose="02020603050405020304" pitchFamily="18" charset="0"/>
                <a:cs typeface="Times New Roman" panose="02020603050405020304" pitchFamily="18" charset="0"/>
              </a:rPr>
              <a:t>Refer to Page 14-17 of 57</a:t>
            </a:r>
            <a:endParaRPr lang="en-ZA" sz="1800" b="1" dirty="0">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143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a:extLst>
              <a:ext uri="{FF2B5EF4-FFF2-40B4-BE49-F238E27FC236}">
                <a16:creationId xmlns:a16="http://schemas.microsoft.com/office/drawing/2014/main" id="{5742A685-F6F4-B863-53D0-2CA3E8BAE011}"/>
              </a:ext>
            </a:extLst>
          </p:cNvPr>
          <p:cNvSpPr>
            <a:spLocks noGrp="1"/>
          </p:cNvSpPr>
          <p:nvPr>
            <p:ph type="subTitle" idx="1"/>
          </p:nvPr>
        </p:nvSpPr>
        <p:spPr>
          <a:xfrm>
            <a:off x="297951" y="942535"/>
            <a:ext cx="10079725" cy="4738175"/>
          </a:xfrm>
        </p:spPr>
        <p:txBody>
          <a:bodyPr/>
          <a:lstStyle/>
          <a:p>
            <a:pPr algn="l"/>
            <a:r>
              <a:rPr lang="en-US" sz="2400" b="1" dirty="0">
                <a:solidFill>
                  <a:srgbClr val="000000"/>
                </a:solidFill>
                <a:highlight>
                  <a:srgbClr val="D9D9D9"/>
                </a:highlight>
                <a:latin typeface="Tahoma" panose="020B0604030504040204" pitchFamily="34" charset="0"/>
                <a:cs typeface="Times New Roman" panose="02020603050405020304" pitchFamily="18" charset="0"/>
              </a:rPr>
              <a:t>STEP ONE: Test for Administrative and Substantive  Responsiveness </a:t>
            </a:r>
          </a:p>
          <a:p>
            <a:pPr algn="l"/>
            <a:endParaRPr lang="en-US" sz="1800" dirty="0"/>
          </a:p>
          <a:p>
            <a:pPr algn="l"/>
            <a:r>
              <a:rPr lang="en-US" sz="1800" b="1" dirty="0"/>
              <a:t>PLEASE NOTE THAT OTHER PREQUALIFICATION CRITERIA IS AS FOLLOWS:</a:t>
            </a:r>
          </a:p>
          <a:p>
            <a:pPr algn="l"/>
            <a:r>
              <a:rPr lang="en-US" sz="1800" b="1" dirty="0"/>
              <a:t>•Bidding Company valid PSIRA certificate</a:t>
            </a:r>
            <a:endParaRPr lang="en-US" sz="1800" dirty="0"/>
          </a:p>
          <a:p>
            <a:pPr algn="l"/>
            <a:endParaRPr lang="en-US" sz="1800" dirty="0"/>
          </a:p>
          <a:p>
            <a:pPr algn="l"/>
            <a:endParaRPr lang="en-US" sz="1600" dirty="0"/>
          </a:p>
        </p:txBody>
      </p:sp>
      <p:sp>
        <p:nvSpPr>
          <p:cNvPr id="19" name="Title 18">
            <a:extLst>
              <a:ext uri="{FF2B5EF4-FFF2-40B4-BE49-F238E27FC236}">
                <a16:creationId xmlns:a16="http://schemas.microsoft.com/office/drawing/2014/main" id="{5A7DDE8A-B245-7F8D-DA6F-32478A5A14BA}"/>
              </a:ext>
            </a:extLst>
          </p:cNvPr>
          <p:cNvSpPr>
            <a:spLocks noGrp="1"/>
          </p:cNvSpPr>
          <p:nvPr>
            <p:ph type="title"/>
          </p:nvPr>
        </p:nvSpPr>
        <p:spPr>
          <a:xfrm>
            <a:off x="283474" y="249922"/>
            <a:ext cx="10079725" cy="461665"/>
          </a:xfrm>
        </p:spPr>
        <p:txBody>
          <a:bodyPr/>
          <a:lstStyle/>
          <a:p>
            <a:r>
              <a:rPr lang="en-US" dirty="0"/>
              <a:t>EVALUATION CRITERIA </a:t>
            </a:r>
            <a:r>
              <a:rPr lang="en-US" dirty="0">
                <a:solidFill>
                  <a:srgbClr val="FF0000"/>
                </a:solidFill>
              </a:rPr>
              <a:t>ADMIN</a:t>
            </a:r>
            <a:endParaRPr lang="en-US" dirty="0"/>
          </a:p>
        </p:txBody>
      </p:sp>
      <p:graphicFrame>
        <p:nvGraphicFramePr>
          <p:cNvPr id="2" name="Table 1">
            <a:extLst>
              <a:ext uri="{FF2B5EF4-FFF2-40B4-BE49-F238E27FC236}">
                <a16:creationId xmlns:a16="http://schemas.microsoft.com/office/drawing/2014/main" id="{A3CDD806-21DE-CEE3-2CA3-36CD4A53C3DE}"/>
              </a:ext>
            </a:extLst>
          </p:cNvPr>
          <p:cNvGraphicFramePr>
            <a:graphicFrameLocks noGrp="1"/>
          </p:cNvGraphicFramePr>
          <p:nvPr>
            <p:extLst>
              <p:ext uri="{D42A27DB-BD31-4B8C-83A1-F6EECF244321}">
                <p14:modId xmlns:p14="http://schemas.microsoft.com/office/powerpoint/2010/main" val="2880620071"/>
              </p:ext>
            </p:extLst>
          </p:nvPr>
        </p:nvGraphicFramePr>
        <p:xfrm>
          <a:off x="507714" y="3903161"/>
          <a:ext cx="10323870" cy="1411789"/>
        </p:xfrm>
        <a:graphic>
          <a:graphicData uri="http://schemas.openxmlformats.org/drawingml/2006/table">
            <a:tbl>
              <a:tblPr firstRow="1" firstCol="1" bandRow="1"/>
              <a:tblGrid>
                <a:gridCol w="10323870">
                  <a:extLst>
                    <a:ext uri="{9D8B030D-6E8A-4147-A177-3AD203B41FA5}">
                      <a16:colId xmlns:a16="http://schemas.microsoft.com/office/drawing/2014/main" val="60692756"/>
                    </a:ext>
                  </a:extLst>
                </a:gridCol>
              </a:tblGrid>
              <a:tr h="657409">
                <a:tc>
                  <a:txBody>
                    <a:bodyPr/>
                    <a:lstStyle/>
                    <a:p>
                      <a:pPr algn="ctr">
                        <a:lnSpc>
                          <a:spcPct val="150000"/>
                        </a:lnSpc>
                        <a:spcBef>
                          <a:spcPts val="600"/>
                        </a:spcBef>
                      </a:pPr>
                      <a:r>
                        <a:rPr lang="en-GB" sz="2400" b="1" dirty="0">
                          <a:solidFill>
                            <a:srgbClr val="000000"/>
                          </a:solidFill>
                          <a:effectLst/>
                          <a:highlight>
                            <a:srgbClr val="D9D9D9"/>
                          </a:highlight>
                          <a:latin typeface="Tahoma" panose="020B0604030504040204" pitchFamily="34" charset="0"/>
                          <a:ea typeface="Times New Roman" panose="02020603050405020304" pitchFamily="18" charset="0"/>
                          <a:cs typeface="Times New Roman" panose="02020603050405020304" pitchFamily="18" charset="0"/>
                        </a:rPr>
                        <a:t>Administrative </a:t>
                      </a:r>
                      <a:r>
                        <a:rPr lang="en-GB" sz="2400" b="1" i="0" kern="1200" dirty="0">
                          <a:solidFill>
                            <a:srgbClr val="000000"/>
                          </a:solidFill>
                          <a:highlight>
                            <a:srgbClr val="D9D9D9"/>
                          </a:highlight>
                          <a:latin typeface="Tahoma" panose="020B0604030504040204" pitchFamily="34" charset="0"/>
                          <a:ea typeface="Times New Roman" panose="02020603050405020304" pitchFamily="18" charset="0"/>
                          <a:cs typeface="Times New Roman" panose="02020603050405020304" pitchFamily="18" charset="0"/>
                        </a:rPr>
                        <a:t>and</a:t>
                      </a:r>
                      <a:r>
                        <a:rPr lang="en-GB" sz="2400" b="1" dirty="0">
                          <a:solidFill>
                            <a:srgbClr val="000000"/>
                          </a:solidFill>
                          <a:effectLst/>
                          <a:highlight>
                            <a:srgbClr val="D9D9D9"/>
                          </a:highlight>
                          <a:latin typeface="Tahoma" panose="020B0604030504040204" pitchFamily="34" charset="0"/>
                          <a:ea typeface="Times New Roman" panose="02020603050405020304" pitchFamily="18" charset="0"/>
                          <a:cs typeface="Times New Roman" panose="02020603050405020304" pitchFamily="18" charset="0"/>
                        </a:rPr>
                        <a:t> Substantive  responsiveness check</a:t>
                      </a:r>
                      <a:endParaRPr lang="en-ZA" sz="2400" dirty="0">
                        <a:effectLst/>
                        <a:highlight>
                          <a:srgbClr val="D9D9D9"/>
                        </a:highligh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94190800"/>
                  </a:ext>
                </a:extLst>
              </a:tr>
              <a:tr h="754380">
                <a:tc>
                  <a:txBody>
                    <a:bodyPr/>
                    <a:lstStyle/>
                    <a:p>
                      <a:pPr marL="0" lvl="0" indent="0" algn="just">
                        <a:lnSpc>
                          <a:spcPct val="150000"/>
                        </a:lnSpc>
                        <a:spcBef>
                          <a:spcPts val="600"/>
                        </a:spcBef>
                        <a:spcAft>
                          <a:spcPts val="300"/>
                        </a:spcAft>
                        <a:buFont typeface="Symbol" panose="05050102010706020507" pitchFamily="18" charset="2"/>
                        <a:buNone/>
                      </a:pPr>
                      <a:r>
                        <a:rPr lang="en-GB" sz="1800" b="1" i="0" kern="1200" dirty="0">
                          <a:solidFill>
                            <a:schemeClr val="tx1">
                              <a:lumMod val="50000"/>
                              <a:lumOff val="50000"/>
                            </a:schemeClr>
                          </a:solidFill>
                          <a:latin typeface="Apex New Book" panose="02010600040501010103" pitchFamily="2" charset="77"/>
                          <a:ea typeface="Times New Roman" panose="02020603050405020304" pitchFamily="18" charset="0"/>
                          <a:cs typeface="Tahoma" panose="020B0604030504040204" pitchFamily="34" charset="0"/>
                        </a:rPr>
                        <a:t>      </a:t>
                      </a:r>
                      <a:r>
                        <a:rPr lang="en-GB" sz="2400" b="1" i="0" kern="12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Refer to page 18 to 15  of 57   of the RFP </a:t>
                      </a:r>
                      <a:endParaRPr lang="en-ZA" sz="2400" b="1" i="0" kern="12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8932034"/>
                  </a:ext>
                </a:extLst>
              </a:tr>
            </a:tbl>
          </a:graphicData>
        </a:graphic>
      </p:graphicFrame>
    </p:spTree>
    <p:extLst>
      <p:ext uri="{BB962C8B-B14F-4D97-AF65-F5344CB8AC3E}">
        <p14:creationId xmlns:p14="http://schemas.microsoft.com/office/powerpoint/2010/main" val="140935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BDADB7-9ECB-DC38-B63E-7D2AD34975A3}"/>
              </a:ext>
            </a:extLst>
          </p:cNvPr>
          <p:cNvSpPr>
            <a:spLocks noGrp="1"/>
          </p:cNvSpPr>
          <p:nvPr>
            <p:ph type="body" sz="quarter" idx="16"/>
          </p:nvPr>
        </p:nvSpPr>
        <p:spPr>
          <a:xfrm>
            <a:off x="283474" y="777955"/>
            <a:ext cx="10079724" cy="5567293"/>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ZA" dirty="0"/>
          </a:p>
        </p:txBody>
      </p:sp>
      <p:sp>
        <p:nvSpPr>
          <p:cNvPr id="6" name="Title 5">
            <a:extLst>
              <a:ext uri="{FF2B5EF4-FFF2-40B4-BE49-F238E27FC236}">
                <a16:creationId xmlns:a16="http://schemas.microsoft.com/office/drawing/2014/main" id="{B5E97B01-B0F9-5293-927C-0E3EB0334E0C}"/>
              </a:ext>
            </a:extLst>
          </p:cNvPr>
          <p:cNvSpPr>
            <a:spLocks noGrp="1"/>
          </p:cNvSpPr>
          <p:nvPr>
            <p:ph type="title"/>
          </p:nvPr>
        </p:nvSpPr>
        <p:spPr>
          <a:xfrm>
            <a:off x="283474" y="249922"/>
            <a:ext cx="10079725" cy="461665"/>
          </a:xfrm>
        </p:spPr>
        <p:txBody>
          <a:bodyPr/>
          <a:lstStyle/>
          <a:p>
            <a:r>
              <a:rPr kumimoji="0" lang="en-US" sz="2400" b="1" i="0" u="none" strike="noStrike" kern="1200" cap="none" spc="0" normalizeH="0" baseline="0" noProof="0" dirty="0">
                <a:ln>
                  <a:noFill/>
                </a:ln>
                <a:solidFill>
                  <a:srgbClr val="000000"/>
                </a:solidFill>
                <a:effectLst/>
                <a:uLnTx/>
                <a:uFillTx/>
                <a:latin typeface="Apex New Bold" panose="02010600040501010103" pitchFamily="2" charset="77"/>
                <a:cs typeface="+mj-cs"/>
              </a:rPr>
              <a:t>EVALUATION CRITERIA </a:t>
            </a:r>
            <a:r>
              <a:rPr kumimoji="0" lang="en-US" sz="2400" b="1" i="0" u="none" strike="noStrike" kern="1200" cap="none" spc="0" normalizeH="0" baseline="0" noProof="0" dirty="0">
                <a:ln>
                  <a:noFill/>
                </a:ln>
                <a:effectLst/>
                <a:uLnTx/>
                <a:uFillTx/>
                <a:latin typeface="Apex New Bold" panose="02010600040501010103" pitchFamily="2" charset="77"/>
                <a:cs typeface="+mj-cs"/>
              </a:rPr>
              <a:t>TECHNICAL  MINIMUM THRESHOLD =80%</a:t>
            </a:r>
            <a:endParaRPr lang="en-ZA" dirty="0"/>
          </a:p>
        </p:txBody>
      </p:sp>
      <p:sp>
        <p:nvSpPr>
          <p:cNvPr id="8" name="Rectangle 1">
            <a:extLst>
              <a:ext uri="{FF2B5EF4-FFF2-40B4-BE49-F238E27FC236}">
                <a16:creationId xmlns:a16="http://schemas.microsoft.com/office/drawing/2014/main" id="{BEC78CD3-258D-8043-4C4A-CAB23521142B}"/>
              </a:ext>
            </a:extLst>
          </p:cNvPr>
          <p:cNvSpPr>
            <a:spLocks noChangeArrowheads="1"/>
          </p:cNvSpPr>
          <p:nvPr/>
        </p:nvSpPr>
        <p:spPr bwMode="auto">
          <a:xfrm>
            <a:off x="2038350" y="25781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9" name="Table 8">
            <a:extLst>
              <a:ext uri="{FF2B5EF4-FFF2-40B4-BE49-F238E27FC236}">
                <a16:creationId xmlns:a16="http://schemas.microsoft.com/office/drawing/2014/main" id="{4A80E49A-B208-B5A0-46F9-72850433DD47}"/>
              </a:ext>
            </a:extLst>
          </p:cNvPr>
          <p:cNvGraphicFramePr>
            <a:graphicFrameLocks noGrp="1"/>
          </p:cNvGraphicFramePr>
          <p:nvPr>
            <p:extLst>
              <p:ext uri="{D42A27DB-BD31-4B8C-83A1-F6EECF244321}">
                <p14:modId xmlns:p14="http://schemas.microsoft.com/office/powerpoint/2010/main" val="3259081705"/>
              </p:ext>
            </p:extLst>
          </p:nvPr>
        </p:nvGraphicFramePr>
        <p:xfrm>
          <a:off x="767443" y="1419749"/>
          <a:ext cx="10858500" cy="2316702"/>
        </p:xfrm>
        <a:graphic>
          <a:graphicData uri="http://schemas.openxmlformats.org/drawingml/2006/table">
            <a:tbl>
              <a:tblPr firstRow="1" firstCol="1" bandRow="1"/>
              <a:tblGrid>
                <a:gridCol w="10858500">
                  <a:extLst>
                    <a:ext uri="{9D8B030D-6E8A-4147-A177-3AD203B41FA5}">
                      <a16:colId xmlns:a16="http://schemas.microsoft.com/office/drawing/2014/main" val="1082422690"/>
                    </a:ext>
                  </a:extLst>
                </a:gridCol>
              </a:tblGrid>
              <a:tr h="156885">
                <a:tc>
                  <a:txBody>
                    <a:bodyPr/>
                    <a:lstStyle/>
                    <a:p>
                      <a:pPr algn="ctr">
                        <a:lnSpc>
                          <a:spcPct val="150000"/>
                        </a:lnSpc>
                        <a:spcBef>
                          <a:spcPts val="300"/>
                        </a:spcBef>
                        <a:spcAft>
                          <a:spcPts val="300"/>
                        </a:spcAft>
                      </a:pPr>
                      <a:endParaRPr lang="en-ZA" sz="1100" dirty="0">
                        <a:effectLst/>
                        <a:highlight>
                          <a:srgbClr val="C6D9F1"/>
                        </a:highlight>
                        <a:latin typeface="Tahoma" panose="020B0604030504040204" pitchFamily="34" charset="0"/>
                        <a:ea typeface="Times New Roman" panose="02020603050405020304" pitchFamily="18" charset="0"/>
                        <a:cs typeface="Times New Roman" panose="02020603050405020304" pitchFamily="18" charset="0"/>
                      </a:endParaRPr>
                    </a:p>
                  </a:txBody>
                  <a:tcPr marL="28052" marR="280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591997359"/>
                  </a:ext>
                </a:extLst>
              </a:tr>
              <a:tr h="2099468">
                <a:tc>
                  <a:txBody>
                    <a:bodyPr/>
                    <a:lstStyle/>
                    <a:p>
                      <a:pPr algn="ctr">
                        <a:lnSpc>
                          <a:spcPct val="150000"/>
                        </a:lnSpc>
                        <a:spcBef>
                          <a:spcPts val="600"/>
                        </a:spcBef>
                        <a:spcAft>
                          <a:spcPts val="300"/>
                        </a:spcAft>
                      </a:pPr>
                      <a:endParaRPr kumimoji="0" lang="en-US" sz="1100" b="1" i="0" u="none" strike="noStrike" kern="1200" cap="none" spc="0" normalizeH="0" baseline="0" noProof="0" dirty="0">
                        <a:ln>
                          <a:noFill/>
                        </a:ln>
                        <a:solidFill>
                          <a:schemeClr val="tx1"/>
                        </a:solidFill>
                        <a:effectLst/>
                        <a:uLnTx/>
                        <a:uFillTx/>
                        <a:latin typeface="Apex New Bold" panose="02010600040501010103" pitchFamily="2" charset="77"/>
                        <a:ea typeface="+mn-ea"/>
                        <a:cs typeface="+mn-cs"/>
                      </a:endParaRPr>
                    </a:p>
                    <a:p>
                      <a:pPr algn="ctr">
                        <a:lnSpc>
                          <a:spcPct val="150000"/>
                        </a:lnSpc>
                        <a:spcBef>
                          <a:spcPts val="600"/>
                        </a:spcBef>
                        <a:spcAft>
                          <a:spcPts val="300"/>
                        </a:spcAft>
                      </a:pPr>
                      <a:r>
                        <a:rPr kumimoji="0" lang="en-US" sz="2400" b="1" i="0" u="none" strike="noStrike" kern="1200" cap="none" spc="0" normalizeH="0" baseline="0" noProof="0" dirty="0">
                          <a:ln>
                            <a:noFill/>
                          </a:ln>
                          <a:solidFill>
                            <a:schemeClr val="tx1"/>
                          </a:solidFill>
                          <a:effectLst/>
                          <a:uLnTx/>
                          <a:uFillTx/>
                          <a:latin typeface="Apex New Bold" panose="02010600040501010103" pitchFamily="2" charset="77"/>
                          <a:ea typeface="+mn-ea"/>
                          <a:cs typeface="+mn-cs"/>
                        </a:rPr>
                        <a:t>Please refer to page 19 and   Annexures A Desktop evaluation and  Annexure B Product Testing</a:t>
                      </a:r>
                      <a:endParaRPr lang="en-ZA" sz="2400" dirty="0">
                        <a:effectLst/>
                        <a:latin typeface="Tahoma" panose="020B0604030504040204" pitchFamily="34" charset="0"/>
                        <a:cs typeface="Times New Roman" panose="02020603050405020304" pitchFamily="18" charset="0"/>
                      </a:endParaRPr>
                    </a:p>
                  </a:txBody>
                  <a:tcPr marL="28052" marR="28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9262134"/>
                  </a:ext>
                </a:extLst>
              </a:tr>
            </a:tbl>
          </a:graphicData>
        </a:graphic>
      </p:graphicFrame>
    </p:spTree>
    <p:extLst>
      <p:ext uri="{BB962C8B-B14F-4D97-AF65-F5344CB8AC3E}">
        <p14:creationId xmlns:p14="http://schemas.microsoft.com/office/powerpoint/2010/main" val="69589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96792F3D-2A99-8543-62FE-449CEB69A988}"/>
              </a:ext>
            </a:extLst>
          </p:cNvPr>
          <p:cNvSpPr>
            <a:spLocks noGrp="1"/>
          </p:cNvSpPr>
          <p:nvPr>
            <p:ph type="body" sz="quarter" idx="16"/>
          </p:nvPr>
        </p:nvSpPr>
        <p:spPr>
          <a:xfrm>
            <a:off x="283475" y="845445"/>
            <a:ext cx="10079724" cy="7387792"/>
          </a:xfrm>
        </p:spPr>
        <p:txBody>
          <a:bodyPr/>
          <a:lstStyle/>
          <a:p>
            <a:endParaRPr lang="en-US" sz="2400" b="1" dirty="0">
              <a:solidFill>
                <a:schemeClr val="tx1"/>
              </a:solidFill>
              <a:latin typeface="Apex New Bold" panose="02010600040501010103" pitchFamily="2" charset="77"/>
              <a:cs typeface="+mj-cs"/>
            </a:endParaRPr>
          </a:p>
          <a:p>
            <a:endParaRPr lang="en-US" sz="2400" b="1" dirty="0">
              <a:solidFill>
                <a:schemeClr val="tx1"/>
              </a:solidFill>
              <a:latin typeface="Apex New Bold" panose="02010600040501010103" pitchFamily="2" charset="77"/>
              <a:cs typeface="+mj-cs"/>
            </a:endParaRPr>
          </a:p>
          <a:p>
            <a:r>
              <a:rPr lang="en-US" sz="2400" b="1" dirty="0">
                <a:solidFill>
                  <a:schemeClr val="tx1"/>
                </a:solidFill>
                <a:latin typeface="Apex New Bold" panose="02010600040501010103" pitchFamily="2" charset="77"/>
                <a:cs typeface="+mj-cs"/>
              </a:rPr>
              <a:t>                              PRICIND AND DELIVERY SCHEDULE</a:t>
            </a:r>
          </a:p>
          <a:p>
            <a:r>
              <a:rPr lang="en-US" sz="2400" b="1" dirty="0">
                <a:solidFill>
                  <a:schemeClr val="tx1"/>
                </a:solidFill>
                <a:latin typeface="Apex New Bold" panose="02010600040501010103" pitchFamily="2" charset="77"/>
                <a:cs typeface="+mj-cs"/>
              </a:rPr>
              <a:t>                              Please refer to Page 22 of 57 of the RFP</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5" name="Title 24">
            <a:extLst>
              <a:ext uri="{FF2B5EF4-FFF2-40B4-BE49-F238E27FC236}">
                <a16:creationId xmlns:a16="http://schemas.microsoft.com/office/drawing/2014/main" id="{55EA5D44-3583-C8C7-8875-F61F70A94C1C}"/>
              </a:ext>
            </a:extLst>
          </p:cNvPr>
          <p:cNvSpPr>
            <a:spLocks noGrp="1"/>
          </p:cNvSpPr>
          <p:nvPr>
            <p:ph type="title"/>
          </p:nvPr>
        </p:nvSpPr>
        <p:spPr>
          <a:xfrm>
            <a:off x="283474" y="154068"/>
            <a:ext cx="10079725" cy="830997"/>
          </a:xfrm>
        </p:spPr>
        <p:txBody>
          <a:bodyPr/>
          <a:lstStyle/>
          <a:p>
            <a:r>
              <a:rPr lang="en-US" dirty="0"/>
              <a:t>PRICING SCHEDULE  AND DELIVERY SCHEDULE</a:t>
            </a:r>
            <a:br>
              <a:rPr lang="en-US" dirty="0"/>
            </a:br>
            <a:endParaRPr lang="en-US" dirty="0"/>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9811220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5cbe607-9ae0-4d12-8a29-cada72e15ef4">
      <Terms xmlns="http://schemas.microsoft.com/office/infopath/2007/PartnerControls"/>
    </lcf76f155ced4ddcb4097134ff3c332f>
    <TaxCatchAll xmlns="44c25235-c876-4f6b-bb72-6c235483459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345FC18277864DB7E837C4B6B456E0" ma:contentTypeVersion="16" ma:contentTypeDescription="Create a new document." ma:contentTypeScope="" ma:versionID="41679f5958159f3a445e0b06b66b61e3">
  <xsd:schema xmlns:xsd="http://www.w3.org/2001/XMLSchema" xmlns:xs="http://www.w3.org/2001/XMLSchema" xmlns:p="http://schemas.microsoft.com/office/2006/metadata/properties" xmlns:ns2="85cbe607-9ae0-4d12-8a29-cada72e15ef4" xmlns:ns3="44c25235-c876-4f6b-bb72-6c2354834594" targetNamespace="http://schemas.microsoft.com/office/2006/metadata/properties" ma:root="true" ma:fieldsID="be4bede1b225dbf47367a767b26db2b4" ns2:_="" ns3:_="">
    <xsd:import namespace="85cbe607-9ae0-4d12-8a29-cada72e15ef4"/>
    <xsd:import namespace="44c25235-c876-4f6b-bb72-6c235483459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be607-9ae0-4d12-8a29-cada72e15e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0d3a02f-48ce-4ca0-977e-7dcfa0419a1b"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c25235-c876-4f6b-bb72-6c235483459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049bf15-8a12-4b94-8127-fe530b2a3145}" ma:internalName="TaxCatchAll" ma:showField="CatchAllData" ma:web="44c25235-c876-4f6b-bb72-6c2354834594">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E53A0D-FF07-4C70-A30E-133F516FC611}">
  <ds:schemaRefs>
    <ds:schemaRef ds:uri="http://schemas.microsoft.com/sharepoint/v3/contenttype/forms"/>
  </ds:schemaRefs>
</ds:datastoreItem>
</file>

<file path=customXml/itemProps2.xml><?xml version="1.0" encoding="utf-8"?>
<ds:datastoreItem xmlns:ds="http://schemas.openxmlformats.org/officeDocument/2006/customXml" ds:itemID="{C64AA3A9-A820-4959-AB84-868C8A0F9BD7}">
  <ds:schemaRefs>
    <ds:schemaRef ds:uri="44c25235-c876-4f6b-bb72-6c2354834594"/>
    <ds:schemaRef ds:uri="85cbe607-9ae0-4d12-8a29-cada72e15ef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735679D-D21C-4EF2-8D32-B20B42996AFF}">
  <ds:schemaRefs>
    <ds:schemaRef ds:uri="44c25235-c876-4f6b-bb72-6c2354834594"/>
    <ds:schemaRef ds:uri="85cbe607-9ae0-4d12-8a29-cada72e15e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8cf86ee-526f-4536-9daf-d1ee8064d50e}" enabled="1" method="Standard" siteId="{a1a39996-f913-4016-a58a-361c60dec580}" removed="0"/>
</clbl:labelList>
</file>

<file path=docProps/app.xml><?xml version="1.0" encoding="utf-8"?>
<Properties xmlns="http://schemas.openxmlformats.org/officeDocument/2006/extended-properties" xmlns:vt="http://schemas.openxmlformats.org/officeDocument/2006/docPropsVTypes">
  <Template/>
  <TotalTime>3511</TotalTime>
  <Words>1104</Words>
  <Application>Microsoft Office PowerPoint</Application>
  <PresentationFormat>Widescreen</PresentationFormat>
  <Paragraphs>132</Paragraphs>
  <Slides>18</Slides>
  <Notes>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31" baseType="lpstr">
      <vt:lpstr>Apex New Bold</vt:lpstr>
      <vt:lpstr>Apex New Book</vt:lpstr>
      <vt:lpstr>Apex New Medium</vt:lpstr>
      <vt:lpstr>Apex New Medium Italic</vt:lpstr>
      <vt:lpstr>Arial</vt:lpstr>
      <vt:lpstr>Calibri</vt:lpstr>
      <vt:lpstr>Symbol</vt:lpstr>
      <vt:lpstr>Tahoma</vt:lpstr>
      <vt:lpstr>Tahoma Regular</vt:lpstr>
      <vt:lpstr>Wingdings</vt:lpstr>
      <vt:lpstr>1_TEMPLATE MASTER</vt:lpstr>
      <vt:lpstr>1_TEMPLATE MASTER</vt:lpstr>
      <vt:lpstr>think-cell Slide</vt:lpstr>
      <vt:lpstr>HOAC-HO-55260  SUPPLY, INSTALLATION, AND REMOVAL OF INTELLIGENT SMART CONTAINER LOCKS WITHIN THE TRANSNET OPERATING DIVISION OF RAIL INFRASTRUCTURE MANAGER (TRIM) FOR A PERIOD OF THREE (03) YEARS.  TRANSNET INFRASTRURE MANAGER (TRIM)            11-DECEMBER-2025 10H00:AM   </vt:lpstr>
      <vt:lpstr>Content</vt:lpstr>
      <vt:lpstr>    Ground Rules</vt:lpstr>
      <vt:lpstr>     RFP Timelines</vt:lpstr>
      <vt:lpstr>PROPOSAL SUBMISSION​ </vt:lpstr>
      <vt:lpstr>PowerPoint Presentation</vt:lpstr>
      <vt:lpstr>EVALUATION CRITERIA ADMIN</vt:lpstr>
      <vt:lpstr>EVALUATION CRITERIA TECHNICAL  MINIMUM THRESHOLD =80%</vt:lpstr>
      <vt:lpstr>PRICING SCHEDULE  AND DELIVERY SCHEDULE </vt:lpstr>
      <vt:lpstr>COMMERCIAL EVALUATION SPECIFIC GOALS</vt:lpstr>
      <vt:lpstr>SPECIFIC GOALS EVIDENCE REQUIRED</vt:lpstr>
      <vt:lpstr>RETURNABLE DOCUMENTS </vt:lpstr>
      <vt:lpstr>RETURNABLE DOCUMENT</vt:lpstr>
      <vt:lpstr>RETURNABLE DOCUMENTS </vt:lpstr>
      <vt:lpstr>RETURNABLE DOCUMENTS -CONTINUED</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Strauss</dc:creator>
  <cp:lastModifiedBy>Thivhonali Munyai     Transnet Freight Rail    JHB</cp:lastModifiedBy>
  <cp:revision>28</cp:revision>
  <cp:lastPrinted>2020-07-17T12:09:20Z</cp:lastPrinted>
  <dcterms:created xsi:type="dcterms:W3CDTF">2020-05-19T16:46:16Z</dcterms:created>
  <dcterms:modified xsi:type="dcterms:W3CDTF">2025-12-11T14:10:30Z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0x01010005B3FA49BB89C04CB5943FD913F3E997</vt:lpwstr>
  </property>
  <property fmtid="{D5CDD505-2E9C-101B-9397-08002B2CF9AE}" pid="3" name="MediaServiceImageTags">
    <vt:lpwstr/>
  </property>
  <property fmtid="{D5CDD505-2E9C-101B-9397-08002B2CF9AE}" pid="4" name="MSIP_Label_58cf86ee-526f-4536-9daf-d1ee8064d50e_Enabled">
    <vt:lpwstr>true</vt:lpwstr>
  </property>
  <property fmtid="{D5CDD505-2E9C-101B-9397-08002B2CF9AE}" pid="5" name="MSIP_Label_58cf86ee-526f-4536-9daf-d1ee8064d50e_SetDate">
    <vt:lpwstr>2025-10-03T10:01:05Z</vt:lpwstr>
  </property>
  <property fmtid="{D5CDD505-2E9C-101B-9397-08002B2CF9AE}" pid="6" name="MSIP_Label_58cf86ee-526f-4536-9daf-d1ee8064d50e_Method">
    <vt:lpwstr>Standard</vt:lpwstr>
  </property>
  <property fmtid="{D5CDD505-2E9C-101B-9397-08002B2CF9AE}" pid="7" name="MSIP_Label_58cf86ee-526f-4536-9daf-d1ee8064d50e_Name">
    <vt:lpwstr>Internal Only Information</vt:lpwstr>
  </property>
  <property fmtid="{D5CDD505-2E9C-101B-9397-08002B2CF9AE}" pid="8" name="MSIP_Label_58cf86ee-526f-4536-9daf-d1ee8064d50e_SiteId">
    <vt:lpwstr>a1a39996-f913-4016-a58a-361c60dec580</vt:lpwstr>
  </property>
  <property fmtid="{D5CDD505-2E9C-101B-9397-08002B2CF9AE}" pid="9" name="MSIP_Label_58cf86ee-526f-4536-9daf-d1ee8064d50e_ActionId">
    <vt:lpwstr>2b4ea14e-ecc9-4cf6-9d81-9371a006db7f</vt:lpwstr>
  </property>
  <property fmtid="{D5CDD505-2E9C-101B-9397-08002B2CF9AE}" pid="10" name="MSIP_Label_58cf86ee-526f-4536-9daf-d1ee8064d50e_ContentBits">
    <vt:lpwstr>0</vt:lpwstr>
  </property>
  <property fmtid="{D5CDD505-2E9C-101B-9397-08002B2CF9AE}" pid="11" name="MSIP_Label_58cf86ee-526f-4536-9daf-d1ee8064d50e_Tag">
    <vt:lpwstr>10, 3, 0, 1</vt:lpwstr>
  </property>
</Properties>
</file>